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notesMasterIdLst>
    <p:notesMasterId r:id="rId50"/>
  </p:notesMasterIdLst>
  <p:sldIdLst>
    <p:sldId id="256" r:id="rId2"/>
    <p:sldId id="311" r:id="rId3"/>
    <p:sldId id="280" r:id="rId4"/>
    <p:sldId id="260" r:id="rId5"/>
    <p:sldId id="259" r:id="rId6"/>
    <p:sldId id="261" r:id="rId7"/>
    <p:sldId id="263" r:id="rId8"/>
    <p:sldId id="265" r:id="rId9"/>
    <p:sldId id="262" r:id="rId10"/>
    <p:sldId id="266" r:id="rId11"/>
    <p:sldId id="267" r:id="rId12"/>
    <p:sldId id="268" r:id="rId13"/>
    <p:sldId id="269" r:id="rId14"/>
    <p:sldId id="274" r:id="rId15"/>
    <p:sldId id="275" r:id="rId16"/>
    <p:sldId id="276" r:id="rId17"/>
    <p:sldId id="277" r:id="rId18"/>
    <p:sldId id="278" r:id="rId19"/>
    <p:sldId id="279" r:id="rId20"/>
    <p:sldId id="281" r:id="rId21"/>
    <p:sldId id="283" r:id="rId22"/>
    <p:sldId id="284" r:id="rId23"/>
    <p:sldId id="285" r:id="rId24"/>
    <p:sldId id="286" r:id="rId25"/>
    <p:sldId id="287" r:id="rId26"/>
    <p:sldId id="288" r:id="rId27"/>
    <p:sldId id="289" r:id="rId28"/>
    <p:sldId id="291" r:id="rId29"/>
    <p:sldId id="292" r:id="rId30"/>
    <p:sldId id="293" r:id="rId31"/>
    <p:sldId id="294" r:id="rId32"/>
    <p:sldId id="295" r:id="rId33"/>
    <p:sldId id="297" r:id="rId34"/>
    <p:sldId id="300" r:id="rId35"/>
    <p:sldId id="296" r:id="rId36"/>
    <p:sldId id="298" r:id="rId37"/>
    <p:sldId id="314" r:id="rId38"/>
    <p:sldId id="299" r:id="rId39"/>
    <p:sldId id="301" r:id="rId40"/>
    <p:sldId id="302" r:id="rId41"/>
    <p:sldId id="303" r:id="rId42"/>
    <p:sldId id="304" r:id="rId43"/>
    <p:sldId id="305" r:id="rId44"/>
    <p:sldId id="306" r:id="rId45"/>
    <p:sldId id="307" r:id="rId46"/>
    <p:sldId id="308" r:id="rId47"/>
    <p:sldId id="313" r:id="rId48"/>
    <p:sldId id="312" r:id="rId49"/>
  </p:sldIdLst>
  <p:sldSz cx="9144000" cy="5143500" type="screen16x9"/>
  <p:notesSz cx="6858000" cy="9144000"/>
  <p:embeddedFontLst>
    <p:embeddedFont>
      <p:font typeface="Segoe UI" pitchFamily="34" charset="0"/>
      <p:regular r:id="rId51"/>
      <p:bold r:id="rId52"/>
      <p:italic r:id="rId53"/>
      <p:boldItalic r:id="rId54"/>
    </p:embeddedFont>
    <p:embeddedFont>
      <p:font typeface="新細明體" pitchFamily="18" charset="-120"/>
      <p:regular r:id="rId55"/>
    </p:embeddedFont>
    <p:embeddedFont>
      <p:font typeface="Droid Sans" charset="0"/>
      <p:regular r:id="rId56"/>
      <p:bold r:id="rId57"/>
    </p:embeddedFont>
    <p:embeddedFont>
      <p:font typeface="Verdana" pitchFamily="34" charset="0"/>
      <p:regular r:id="rId58"/>
      <p:bold r:id="rId59"/>
      <p:italic r:id="rId60"/>
      <p:boldItalic r:id="rId61"/>
    </p:embeddedFont>
    <p:embeddedFont>
      <p:font typeface="Cambria" pitchFamily="18" charset="0"/>
      <p:regular r:id="rId62"/>
      <p:bold r:id="rId63"/>
      <p:italic r:id="rId64"/>
      <p:boldItalic r:id="rId65"/>
    </p:embeddedFont>
    <p:embeddedFont>
      <p:font typeface="Calibri" pitchFamily="34" charset="0"/>
      <p:regular r:id="rId66"/>
      <p:bold r:id="rId67"/>
      <p:italic r:id="rId68"/>
      <p:boldItalic r:id="rId69"/>
    </p:embeddedFont>
    <p:embeddedFont>
      <p:font typeface="Wingdings 3" pitchFamily="18" charset="2"/>
      <p:regular r:id="rId70"/>
    </p:embeddedFont>
    <p:embeddedFont>
      <p:font typeface="Cambria Math" pitchFamily="18"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 Herila" initials="BWH" lastIdx="1" clrIdx="0"/>
  <p:cmAuthor id="1" name="Justin Kim" initials="JK" lastIdx="10" clrIdx="1"/>
  <p:cmAuthor id="2" name="Andy van Dam" initials="AvD" lastIdx="21" clrIdx="2"/>
  <p:cmAuthor id="3" name="Alec" initials="A" lastIdx="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E2A"/>
    <a:srgbClr val="339933"/>
    <a:srgbClr val="436822"/>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94583" autoAdjust="0"/>
  </p:normalViewPr>
  <p:slideViewPr>
    <p:cSldViewPr>
      <p:cViewPr varScale="1">
        <p:scale>
          <a:sx n="141" d="100"/>
          <a:sy n="141" d="100"/>
        </p:scale>
        <p:origin x="-120" y="-3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1.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1.wmf"/><Relationship Id="rId4"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E3587-4EB2-4F96-98A0-2025007B807C}" type="datetimeFigureOut">
              <a:rPr lang="en-US" smtClean="0"/>
              <a:pPr/>
              <a:t>10/31/2012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2B20C9-E295-4650-883F-921B4A9A7FE2}" type="slidenum">
              <a:rPr lang="en-US" smtClean="0"/>
              <a:pPr/>
              <a:t>‹#›</a:t>
            </a:fld>
            <a:endParaRPr lang="en-US"/>
          </a:p>
        </p:txBody>
      </p:sp>
    </p:spTree>
    <p:extLst>
      <p:ext uri="{BB962C8B-B14F-4D97-AF65-F5344CB8AC3E}">
        <p14:creationId xmlns:p14="http://schemas.microsoft.com/office/powerpoint/2010/main" val="1658477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2B20C9-E295-4650-883F-921B4A9A7FE2}" type="slidenum">
              <a:rPr lang="en-US" smtClean="0"/>
              <a:pPr/>
              <a:t>16</a:t>
            </a:fld>
            <a:endParaRPr lang="en-US"/>
          </a:p>
        </p:txBody>
      </p:sp>
    </p:spTree>
    <p:extLst>
      <p:ext uri="{BB962C8B-B14F-4D97-AF65-F5344CB8AC3E}">
        <p14:creationId xmlns:p14="http://schemas.microsoft.com/office/powerpoint/2010/main" val="415256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2B20C9-E295-4650-883F-921B4A9A7FE2}" type="slidenum">
              <a:rPr lang="en-US" smtClean="0"/>
              <a:pPr/>
              <a:t>17</a:t>
            </a:fld>
            <a:endParaRPr lang="en-US"/>
          </a:p>
        </p:txBody>
      </p:sp>
    </p:spTree>
    <p:extLst>
      <p:ext uri="{BB962C8B-B14F-4D97-AF65-F5344CB8AC3E}">
        <p14:creationId xmlns:p14="http://schemas.microsoft.com/office/powerpoint/2010/main" val="4152566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custDataLst>
              <p:tags r:id="rId1"/>
            </p:custDataLst>
          </p:nvPr>
        </p:nvSpPr>
        <p:spPr>
          <a:xfrm>
            <a:off x="457202" y="2736056"/>
            <a:ext cx="8229599" cy="960120"/>
          </a:xfrm>
          <a:prstGeom prst="rect">
            <a:avLst/>
          </a:prstGeom>
        </p:spPr>
        <p:txBody>
          <a:bodyPr anchor="b" anchorCtr="0"/>
          <a:lstStyle>
            <a:lvl1pPr algn="l">
              <a:defRPr sz="3200" b="0">
                <a:solidFill>
                  <a:schemeClr val="tx1"/>
                </a:solidFill>
              </a:defRPr>
            </a:lvl1pPr>
          </a:lstStyle>
          <a:p>
            <a:r>
              <a:rPr kumimoji="0" lang="en-US" smtClean="0"/>
              <a:t>Click to edit Master title style</a:t>
            </a:r>
            <a:endParaRPr kumimoji="0" lang="en-US" dirty="0"/>
          </a:p>
        </p:txBody>
      </p:sp>
      <p:sp>
        <p:nvSpPr>
          <p:cNvPr id="9" name="Subtitle 8"/>
          <p:cNvSpPr>
            <a:spLocks noGrp="1"/>
          </p:cNvSpPr>
          <p:nvPr>
            <p:ph type="subTitle" idx="1"/>
            <p:custDataLst>
              <p:tags r:id="rId2"/>
            </p:custDataLst>
          </p:nvPr>
        </p:nvSpPr>
        <p:spPr>
          <a:xfrm>
            <a:off x="457202" y="3786188"/>
            <a:ext cx="8229600"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custDataLst>
              <p:tags r:id="rId3"/>
            </p:custDataLst>
          </p:nvPr>
        </p:nvSpPr>
        <p:spPr>
          <a:xfrm>
            <a:off x="457201"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8" name="Straight Connector 17"/>
          <p:cNvSpPr>
            <a:spLocks noChangeShapeType="1"/>
          </p:cNvSpPr>
          <p:nvPr>
            <p:custDataLst>
              <p:tags r:id="rId4"/>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b="0"/>
          </a:p>
        </p:txBody>
      </p:sp>
      <p:sp>
        <p:nvSpPr>
          <p:cNvPr id="19" name="Footer Placeholder 5"/>
          <p:cNvSpPr>
            <a:spLocks noGrp="1"/>
          </p:cNvSpPr>
          <p:nvPr>
            <p:ph type="ftr" sz="quarter" idx="3"/>
            <p:custDataLst>
              <p:tags r:id="rId5"/>
            </p:custDataLst>
          </p:nvPr>
        </p:nvSpPr>
        <p:spPr>
          <a:xfrm>
            <a:off x="2133600" y="4800601"/>
            <a:ext cx="5257800" cy="240983"/>
          </a:xfrm>
          <a:prstGeom prst="rect">
            <a:avLst/>
          </a:prstGeom>
          <a:noFill/>
        </p:spPr>
        <p:txBody>
          <a:bodyPr/>
          <a:lstStyle>
            <a:lvl1pPr algn="l">
              <a:defRPr sz="1400" b="0">
                <a:solidFill>
                  <a:schemeClr val="tx1"/>
                </a:solidFill>
              </a:defRPr>
            </a:lvl1pPr>
          </a:lstStyle>
          <a:p>
            <a:r>
              <a:rPr lang="en-US" smtClean="0"/>
              <a:t>November 1, 2012</a:t>
            </a:r>
            <a:endParaRPr lang="en-US"/>
          </a:p>
        </p:txBody>
      </p:sp>
      <p:sp>
        <p:nvSpPr>
          <p:cNvPr id="20" name="Slide Number Placeholder 6"/>
          <p:cNvSpPr>
            <a:spLocks noGrp="1"/>
          </p:cNvSpPr>
          <p:nvPr>
            <p:ph type="sldNum" sz="quarter" idx="4"/>
            <p:custDataLst>
              <p:tags r:id="rId6"/>
            </p:custDataLst>
          </p:nvPr>
        </p:nvSpPr>
        <p:spPr>
          <a:xfrm>
            <a:off x="7467600" y="4800600"/>
            <a:ext cx="1219200" cy="238601"/>
          </a:xfrm>
          <a:prstGeom prst="rect">
            <a:avLst/>
          </a:prstGeom>
          <a:noFill/>
        </p:spPr>
        <p:txBody>
          <a:bodyPr/>
          <a:lstStyle>
            <a:lvl1pPr algn="r">
              <a:defRPr sz="1400" b="0">
                <a:solidFill>
                  <a:schemeClr val="tx1"/>
                </a:solidFill>
              </a:defRPr>
            </a:lvl1pPr>
          </a:lstStyle>
          <a:p>
            <a:fld id="{878FC6C6-EB77-4A33-8CE7-3A064FF17C51}"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Straight Connector 14"/>
          <p:cNvSpPr>
            <a:spLocks noChangeShapeType="1"/>
          </p:cNvSpPr>
          <p:nvPr>
            <p:custDataLst>
              <p:tags r:id="rId2"/>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7" name="Slide Number Placeholder 6"/>
          <p:cNvSpPr>
            <a:spLocks noGrp="1"/>
          </p:cNvSpPr>
          <p:nvPr>
            <p:ph type="sldNum" sz="quarter" idx="4"/>
            <p:custDataLst>
              <p:tags r:id="rId4"/>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r>
              <a:rPr lang="en-US" dirty="0" smtClean="0"/>
              <a:t> of 48</a:t>
            </a:r>
            <a:endParaRPr lang="en-US" dirty="0"/>
          </a:p>
        </p:txBody>
      </p:sp>
      <p:sp>
        <p:nvSpPr>
          <p:cNvPr id="11" name="Title 10"/>
          <p:cNvSpPr>
            <a:spLocks noGrp="1"/>
          </p:cNvSpPr>
          <p:nvPr>
            <p:ph type="title"/>
            <p:custDataLst>
              <p:tags r:id="rId5"/>
            </p:custDataLst>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custDataLst>
              <p:tags r:id="rId2"/>
            </p:custDataLst>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custDataLst>
              <p:tags r:id="rId3"/>
            </p:custDataLst>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custDataLst>
              <p:tags r:id="rId4"/>
            </p:custDataLst>
          </p:nvPr>
        </p:nvSpPr>
        <p:spPr>
          <a:xfrm>
            <a:off x="2898648" y="4766310"/>
            <a:ext cx="3474720" cy="274320"/>
          </a:xfrm>
          <a:prstGeom prst="rect">
            <a:avLst/>
          </a:prstGeom>
        </p:spPr>
        <p:txBody>
          <a:bodyPr/>
          <a:lstStyle/>
          <a:p>
            <a:r>
              <a:rPr lang="en-US" smtClean="0"/>
              <a:t>November 1, 2012</a:t>
            </a:r>
            <a:endParaRPr lang="en-US"/>
          </a:p>
        </p:txBody>
      </p:sp>
      <p:sp>
        <p:nvSpPr>
          <p:cNvPr id="6" name="Slide Number Placeholder 5"/>
          <p:cNvSpPr>
            <a:spLocks noGrp="1"/>
          </p:cNvSpPr>
          <p:nvPr>
            <p:ph type="sldNum" sz="quarter" idx="12"/>
            <p:custDataLst>
              <p:tags r:id="rId5"/>
            </p:custDataLst>
          </p:nvPr>
        </p:nvSpPr>
        <p:spPr>
          <a:xfrm>
            <a:off x="1069848" y="4766310"/>
            <a:ext cx="1520952" cy="274320"/>
          </a:xfrm>
          <a:prstGeom prst="rect">
            <a:avLst/>
          </a:prstGeom>
        </p:spPr>
        <p:txBody>
          <a:bodyPr/>
          <a:lstStyle/>
          <a:p>
            <a:fld id="{878FC6C6-EB77-4A33-8CE7-3A064FF17C51}" type="slidenum">
              <a:rPr lang="en-US" smtClean="0"/>
              <a:pPr/>
              <a:t>‹#›</a:t>
            </a:fld>
            <a:endParaRPr lang="en-US"/>
          </a:p>
        </p:txBody>
      </p:sp>
      <p:sp>
        <p:nvSpPr>
          <p:cNvPr id="7" name="Rectangle 6"/>
          <p:cNvSpPr/>
          <p:nvPr>
            <p:custDataLst>
              <p:tags r:id="rId6"/>
            </p:custDataLst>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custDataLst>
              <p:tags r:id="rId7"/>
            </p:custDataLst>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Straight Connector 11"/>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4"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r>
              <a:rPr lang="en-US" dirty="0" smtClean="0"/>
              <a:t> of 48</a:t>
            </a:r>
            <a:endParaRPr lang="en-US" dirty="0"/>
          </a:p>
        </p:txBody>
      </p:sp>
      <p:sp>
        <p:nvSpPr>
          <p:cNvPr id="18" name="Content Placeholder 7"/>
          <p:cNvSpPr>
            <a:spLocks noGrp="1"/>
          </p:cNvSpPr>
          <p:nvPr>
            <p:ph sz="quarter" idx="1"/>
            <p:custDataLst>
              <p:tags r:id="rId4"/>
            </p:custDataLst>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custDataLst>
              <p:tags r:id="rId5"/>
            </p:custDataLst>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1" name="Title 20"/>
          <p:cNvSpPr>
            <a:spLocks noGrp="1"/>
          </p:cNvSpPr>
          <p:nvPr>
            <p:ph type="title"/>
            <p:custDataLst>
              <p:tags r:id="rId6"/>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custDataLst>
              <p:tags r:id="rId2"/>
            </p:custDataLst>
          </p:nvPr>
        </p:nvSpPr>
        <p:spPr>
          <a:xfrm>
            <a:off x="4648202"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6" name="Straight Connector 15"/>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oter Placeholder 5"/>
          <p:cNvSpPr>
            <a:spLocks noGrp="1"/>
          </p:cNvSpPr>
          <p:nvPr>
            <p:ph type="ftr" sz="quarter" idx="10"/>
            <p:custDataLst>
              <p:tags r:id="rId4"/>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8" name="Slide Number Placeholder 6"/>
          <p:cNvSpPr>
            <a:spLocks noGrp="1"/>
          </p:cNvSpPr>
          <p:nvPr>
            <p:ph type="sldNum" sz="quarter" idx="11"/>
            <p:custDataLst>
              <p:tags r:id="rId5"/>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endParaRPr lang="en-US"/>
          </a:p>
        </p:txBody>
      </p:sp>
      <p:sp>
        <p:nvSpPr>
          <p:cNvPr id="12" name="Content Placeholder 7"/>
          <p:cNvSpPr>
            <a:spLocks noGrp="1"/>
          </p:cNvSpPr>
          <p:nvPr>
            <p:ph sz="quarter" idx="12"/>
            <p:custDataLst>
              <p:tags r:id="rId6"/>
            </p:custDataLst>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custDataLst>
              <p:tags r:id="rId7"/>
            </p:custDataLst>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custDataLst>
              <p:tags r:id="rId8"/>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endParaRPr lang="en-US"/>
          </a:p>
        </p:txBody>
      </p:sp>
      <p:sp>
        <p:nvSpPr>
          <p:cNvPr id="8" name="Title 7"/>
          <p:cNvSpPr>
            <a:spLocks noGrp="1"/>
          </p:cNvSpPr>
          <p:nvPr>
            <p:ph type="title"/>
            <p:custDataLst>
              <p:tags r:id="rId4"/>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custDataLst>
              <p:tags r:id="rId2"/>
            </p:custDataLst>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custDataLst>
              <p:tags r:id="rId4"/>
            </p:custDataLst>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custDataLst>
              <p:tags r:id="rId5"/>
            </p:custDataLst>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Footer Placeholder 5"/>
          <p:cNvSpPr>
            <a:spLocks noGrp="1"/>
          </p:cNvSpPr>
          <p:nvPr>
            <p:ph type="ftr" sz="quarter" idx="3"/>
            <p:custDataLst>
              <p:tags r:id="rId6"/>
            </p:custDataLst>
          </p:nvPr>
        </p:nvSpPr>
        <p:spPr>
          <a:xfrm>
            <a:off x="457200" y="4800601"/>
            <a:ext cx="6934200" cy="240983"/>
          </a:xfrm>
          <a:prstGeom prst="rect">
            <a:avLst/>
          </a:prstGeom>
          <a:noFill/>
        </p:spPr>
        <p:txBody>
          <a:bodyPr/>
          <a:lstStyle>
            <a:lvl1pPr algn="l">
              <a:defRPr sz="1400">
                <a:solidFill>
                  <a:schemeClr val="tx1"/>
                </a:solidFill>
              </a:defRPr>
            </a:lvl1pPr>
          </a:lstStyle>
          <a:p>
            <a:r>
              <a:rPr lang="en-US" smtClean="0"/>
              <a:t>November 1, 2012</a:t>
            </a:r>
            <a:endParaRPr lang="en-US"/>
          </a:p>
        </p:txBody>
      </p:sp>
      <p:sp>
        <p:nvSpPr>
          <p:cNvPr id="13" name="Slide Number Placeholder 6"/>
          <p:cNvSpPr>
            <a:spLocks noGrp="1"/>
          </p:cNvSpPr>
          <p:nvPr>
            <p:ph type="sldNum" sz="quarter" idx="4"/>
            <p:custDataLst>
              <p:tags r:id="rId7"/>
            </p:custDataLst>
          </p:nvPr>
        </p:nvSpPr>
        <p:spPr>
          <a:xfrm>
            <a:off x="7467600" y="4800600"/>
            <a:ext cx="1219200" cy="238601"/>
          </a:xfrm>
          <a:prstGeom prst="rect">
            <a:avLst/>
          </a:prstGeom>
          <a:noFill/>
        </p:spPr>
        <p:txBody>
          <a:bodyPr/>
          <a:lstStyle>
            <a:lvl1pPr algn="r">
              <a:defRPr sz="1400">
                <a:solidFill>
                  <a:schemeClr val="tx1"/>
                </a:solidFill>
              </a:defRPr>
            </a:lvl1pPr>
          </a:lstStyle>
          <a:p>
            <a:fld id="{878FC6C6-EB77-4A33-8CE7-3A064FF17C51}"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custDataLst>
              <p:tags r:id="rId2"/>
            </p:custDataLst>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custDataLst>
              <p:tags r:id="rId3"/>
            </p:custDataLst>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custDataLst>
              <p:tags r:id="rId4"/>
            </p:custDataLst>
          </p:nvPr>
        </p:nvSpPr>
        <p:spPr>
          <a:xfrm>
            <a:off x="457200" y="4767263"/>
            <a:ext cx="5410200" cy="274320"/>
          </a:xfrm>
          <a:prstGeom prst="rect">
            <a:avLst/>
          </a:prstGeom>
        </p:spPr>
        <p:txBody>
          <a:bodyPr/>
          <a:lstStyle/>
          <a:p>
            <a:r>
              <a:rPr lang="en-US" smtClean="0"/>
              <a:t>November 1, 2012</a:t>
            </a:r>
            <a:endParaRPr lang="en-US"/>
          </a:p>
        </p:txBody>
      </p:sp>
      <p:sp>
        <p:nvSpPr>
          <p:cNvPr id="7" name="Slide Number Placeholder 6"/>
          <p:cNvSpPr>
            <a:spLocks noGrp="1"/>
          </p:cNvSpPr>
          <p:nvPr>
            <p:ph type="sldNum" sz="quarter" idx="12"/>
            <p:custDataLst>
              <p:tags r:id="rId5"/>
            </p:custDataLst>
          </p:nvPr>
        </p:nvSpPr>
        <p:spPr>
          <a:xfrm>
            <a:off x="5943600" y="4764881"/>
            <a:ext cx="2743200" cy="274320"/>
          </a:xfrm>
          <a:prstGeom prst="rect">
            <a:avLst/>
          </a:prstGeom>
        </p:spPr>
        <p:txBody>
          <a:bodyPr/>
          <a:lstStyle/>
          <a:p>
            <a:fld id="{878FC6C6-EB77-4A33-8CE7-3A064FF17C51}" type="slidenum">
              <a:rPr lang="en-US" smtClean="0"/>
              <a:pPr/>
              <a:t>‹#›</a:t>
            </a:fld>
            <a:endParaRPr lang="en-US"/>
          </a:p>
        </p:txBody>
      </p:sp>
      <p:sp>
        <p:nvSpPr>
          <p:cNvPr id="8" name="Straight Connector 7"/>
          <p:cNvSpPr>
            <a:spLocks noChangeShapeType="1"/>
          </p:cNvSpPr>
          <p:nvPr>
            <p:custDataLst>
              <p:tags r:id="rId6"/>
            </p:custDataLst>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custDataLst>
              <p:tags r:id="rId11"/>
            </p:custDataLst>
          </p:nvPr>
        </p:nvSpPr>
        <p:spPr>
          <a:xfrm>
            <a:off x="457200" y="10287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1" name="Footer Placeholder 2"/>
          <p:cNvSpPr txBox="1">
            <a:spLocks/>
          </p:cNvSpPr>
          <p:nvPr>
            <p:custDataLst>
              <p:tags r:id="rId12"/>
            </p:custDataLst>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0" kern="1000" spc="100" dirty="0" smtClean="0">
                <a:solidFill>
                  <a:schemeClr val="tx1">
                    <a:lumMod val="50000"/>
                    <a:lumOff val="50000"/>
                  </a:schemeClr>
                </a:solidFill>
                <a:latin typeface="+mj-lt"/>
                <a:cs typeface="Segoe UI" pitchFamily="34" charset="0"/>
              </a:rPr>
              <a:t>CS123</a:t>
            </a:r>
            <a:r>
              <a:rPr lang="en-US" b="0" kern="1000" spc="100" baseline="0" dirty="0" smtClean="0">
                <a:solidFill>
                  <a:schemeClr val="tx1">
                    <a:lumMod val="50000"/>
                    <a:lumOff val="50000"/>
                  </a:schemeClr>
                </a:solidFill>
                <a:latin typeface="+mj-lt"/>
                <a:cs typeface="Segoe UI" pitchFamily="34" charset="0"/>
              </a:rPr>
              <a:t> | </a:t>
            </a:r>
            <a:r>
              <a:rPr lang="en-US" b="0" kern="1000" spc="100" dirty="0" smtClean="0">
                <a:solidFill>
                  <a:schemeClr val="tx1">
                    <a:lumMod val="50000"/>
                    <a:lumOff val="50000"/>
                  </a:schemeClr>
                </a:solidFill>
                <a:latin typeface="+mj-lt"/>
                <a:cs typeface="Segoe UI" pitchFamily="34" charset="0"/>
              </a:rPr>
              <a:t>INTRODUCTION</a:t>
            </a:r>
            <a:r>
              <a:rPr lang="en-US" b="0" kern="1000" spc="100" baseline="0" dirty="0" smtClean="0">
                <a:solidFill>
                  <a:schemeClr val="tx1">
                    <a:lumMod val="50000"/>
                    <a:lumOff val="50000"/>
                  </a:schemeClr>
                </a:solidFill>
                <a:latin typeface="+mj-lt"/>
                <a:cs typeface="Segoe UI" pitchFamily="34" charset="0"/>
              </a:rPr>
              <a:t> TO COMPUTER GRAPHICS</a:t>
            </a:r>
            <a:endParaRPr lang="en-US" b="0" kern="1000" spc="100" dirty="0">
              <a:solidFill>
                <a:schemeClr val="tx1">
                  <a:lumMod val="50000"/>
                  <a:lumOff val="50000"/>
                </a:schemeClr>
              </a:solidFill>
              <a:latin typeface="+mj-lt"/>
              <a:cs typeface="Segoe UI" pitchFamily="34" charset="0"/>
            </a:endParaRPr>
          </a:p>
        </p:txBody>
      </p:sp>
      <p:sp>
        <p:nvSpPr>
          <p:cNvPr id="24" name="Footer Placeholder 5"/>
          <p:cNvSpPr>
            <a:spLocks noGrp="1"/>
          </p:cNvSpPr>
          <p:nvPr>
            <p:ph type="ftr" sz="quarter" idx="3"/>
            <p:custDataLst>
              <p:tags r:id="rId13"/>
            </p:custDataLst>
          </p:nvPr>
        </p:nvSpPr>
        <p:spPr>
          <a:xfrm>
            <a:off x="2135872" y="4800601"/>
            <a:ext cx="5105400" cy="240983"/>
          </a:xfrm>
          <a:prstGeom prst="rect">
            <a:avLst/>
          </a:prstGeom>
          <a:noFill/>
        </p:spPr>
        <p:txBody>
          <a:bodyPr/>
          <a:lstStyle>
            <a:lvl1pPr algn="l">
              <a:defRPr sz="1400" b="0">
                <a:solidFill>
                  <a:schemeClr val="tx1"/>
                </a:solidFill>
                <a:latin typeface="+mj-lt"/>
              </a:defRPr>
            </a:lvl1pPr>
          </a:lstStyle>
          <a:p>
            <a:r>
              <a:rPr lang="en-US" smtClean="0"/>
              <a:t>November 1, 2012</a:t>
            </a:r>
            <a:endParaRPr lang="en-US"/>
          </a:p>
        </p:txBody>
      </p:sp>
      <p:sp>
        <p:nvSpPr>
          <p:cNvPr id="25" name="Slide Number Placeholder 6"/>
          <p:cNvSpPr>
            <a:spLocks noGrp="1"/>
          </p:cNvSpPr>
          <p:nvPr>
            <p:ph type="sldNum" sz="quarter" idx="4"/>
            <p:custDataLst>
              <p:tags r:id="rId14"/>
            </p:custDataLst>
          </p:nvPr>
        </p:nvSpPr>
        <p:spPr>
          <a:xfrm>
            <a:off x="7467600" y="4800600"/>
            <a:ext cx="1219200" cy="238601"/>
          </a:xfrm>
          <a:prstGeom prst="rect">
            <a:avLst/>
          </a:prstGeom>
          <a:noFill/>
        </p:spPr>
        <p:txBody>
          <a:bodyPr/>
          <a:lstStyle>
            <a:lvl1pPr algn="r">
              <a:defRPr sz="1400" b="0">
                <a:solidFill>
                  <a:schemeClr val="tx1"/>
                </a:solidFill>
                <a:latin typeface="+mj-lt"/>
              </a:defRPr>
            </a:lvl1pPr>
          </a:lstStyle>
          <a:p>
            <a:fld id="{878FC6C6-EB77-4A33-8CE7-3A064FF17C51}" type="slidenum">
              <a:rPr lang="en-US" smtClean="0"/>
              <a:pPr/>
              <a:t>‹#›</a:t>
            </a:fld>
            <a:r>
              <a:rPr lang="en-US" dirty="0" smtClean="0"/>
              <a:t> of 48 </a:t>
            </a:r>
            <a:endParaRPr lang="en-US" dirty="0"/>
          </a:p>
        </p:txBody>
      </p:sp>
      <p:sp>
        <p:nvSpPr>
          <p:cNvPr id="4" name="Rectangle 3"/>
          <p:cNvSpPr/>
          <p:nvPr>
            <p:custDataLst>
              <p:tags r:id="rId15"/>
            </p:custDataLst>
          </p:nvPr>
        </p:nvSpPr>
        <p:spPr>
          <a:xfrm>
            <a:off x="457200" y="4800601"/>
            <a:ext cx="1752600" cy="307777"/>
          </a:xfrm>
          <a:prstGeom prst="rect">
            <a:avLst/>
          </a:prstGeom>
        </p:spPr>
        <p:txBody>
          <a:bodyPr wrap="square">
            <a:spAutoFit/>
          </a:bodyPr>
          <a:lstStyle/>
          <a:p>
            <a:r>
              <a:rPr lang="en-US" sz="1400" b="0" dirty="0" smtClean="0">
                <a:solidFill>
                  <a:schemeClr val="tx1">
                    <a:lumMod val="50000"/>
                    <a:lumOff val="50000"/>
                  </a:schemeClr>
                </a:solidFill>
                <a:latin typeface="+mj-lt"/>
              </a:rPr>
              <a:t>Andries van Dam</a:t>
            </a:r>
            <a:endParaRPr lang="en-US" sz="1400" b="0" dirty="0">
              <a:solidFill>
                <a:schemeClr val="tx1">
                  <a:lumMod val="50000"/>
                  <a:lumOff val="50000"/>
                </a:schemeClr>
              </a:solidFill>
              <a:latin typeface="+mj-lt"/>
            </a:endParaRPr>
          </a:p>
        </p:txBody>
      </p:sp>
      <p:sp>
        <p:nvSpPr>
          <p:cNvPr id="16" name="Title Placeholder 15"/>
          <p:cNvSpPr>
            <a:spLocks noGrp="1"/>
          </p:cNvSpPr>
          <p:nvPr>
            <p:ph type="title"/>
            <p:custDataLst>
              <p:tags r:id="rId16"/>
            </p:custDataLst>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j-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1.bin"/><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5.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3.wmf"/></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9.bin"/><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2.bin"/><Relationship Id="rId4"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oleObject" Target="../embeddings/oleObject17.bin"/><Relationship Id="rId18" Type="http://schemas.openxmlformats.org/officeDocument/2006/relationships/image" Target="../media/image40.png"/><Relationship Id="rId3" Type="http://schemas.openxmlformats.org/officeDocument/2006/relationships/oleObject" Target="../embeddings/oleObject14.bin"/><Relationship Id="rId7" Type="http://schemas.openxmlformats.org/officeDocument/2006/relationships/oleObject" Target="../embeddings/oleObject15.bin"/><Relationship Id="rId12" Type="http://schemas.openxmlformats.org/officeDocument/2006/relationships/image" Target="../media/image371.wmf"/><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70.wmf"/><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oleObject" Target="../embeddings/oleObject20.bin"/><Relationship Id="rId5" Type="http://schemas.openxmlformats.org/officeDocument/2006/relationships/oleObject" Target="../embeddings/oleObject18.bin"/><Relationship Id="rId15" Type="http://schemas.openxmlformats.org/officeDocument/2006/relationships/oleObject" Target="../embeddings/oleObject21.bin"/><Relationship Id="rId4" Type="http://schemas.openxmlformats.org/officeDocument/2006/relationships/image" Target="../media/image33.wmf"/><Relationship Id="rId9" Type="http://schemas.openxmlformats.org/officeDocument/2006/relationships/oleObject" Target="../embeddings/oleObject16.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23.bin"/><Relationship Id="rId4" Type="http://schemas.openxmlformats.org/officeDocument/2006/relationships/image" Target="../media/image34.wmf"/></Relationships>
</file>

<file path=ppt/slides/_rels/slide29.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7.w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40.wmf"/><Relationship Id="rId4" Type="http://schemas.openxmlformats.org/officeDocument/2006/relationships/image" Target="../media/image36.wmf"/><Relationship Id="rId9"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3.wmf"/><Relationship Id="rId5" Type="http://schemas.openxmlformats.org/officeDocument/2006/relationships/oleObject" Target="../embeddings/oleObject30.bin"/><Relationship Id="rId4" Type="http://schemas.openxmlformats.org/officeDocument/2006/relationships/image" Target="../media/image4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34.bin"/><Relationship Id="rId4" Type="http://schemas.openxmlformats.org/officeDocument/2006/relationships/image" Target="../media/image47.wmf"/></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0.wmf"/></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1.w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54.png"/><Relationship Id="rId4" Type="http://schemas.openxmlformats.org/officeDocument/2006/relationships/oleObject" Target="../embeddings/oleObject37.bin"/></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www.youtube.com/watch?v=h5mRRElXy-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developer.nvidia.com/optix"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hyperlink" Target="http://www.irtc.org/" TargetMode="External"/><Relationship Id="rId2" Type="http://schemas.openxmlformats.org/officeDocument/2006/relationships/hyperlink" Target="http://www.povray.org/" TargetMode="Externa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1" y="742668"/>
            <a:ext cx="8229599" cy="960120"/>
          </a:xfrm>
        </p:spPr>
        <p:txBody>
          <a:bodyPr/>
          <a:lstStyle/>
          <a:p>
            <a:r>
              <a:rPr lang="en-US" dirty="0" smtClean="0"/>
              <a:t>Ray Tracing</a:t>
            </a:r>
            <a:endParaRPr lang="en-US" dirty="0"/>
          </a:p>
        </p:txBody>
      </p:sp>
      <p:sp>
        <p:nvSpPr>
          <p:cNvPr id="3" name="Subtitle 2"/>
          <p:cNvSpPr>
            <a:spLocks noGrp="1"/>
          </p:cNvSpPr>
          <p:nvPr>
            <p:ph type="subTitle" idx="1"/>
          </p:nvPr>
        </p:nvSpPr>
        <p:spPr>
          <a:xfrm>
            <a:off x="381001" y="1792800"/>
            <a:ext cx="8229600" cy="514350"/>
          </a:xfrm>
        </p:spPr>
        <p:txBody>
          <a:bodyPr/>
          <a:lstStyle/>
          <a:p>
            <a:r>
              <a:rPr lang="en-US" dirty="0" smtClean="0"/>
              <a:t>Rendering and Techniques</a:t>
            </a:r>
            <a:endParaRPr lang="en-US" dirty="0"/>
          </a:p>
        </p:txBody>
      </p:sp>
      <p:sp>
        <p:nvSpPr>
          <p:cNvPr id="2" name="Footer Placeholder 1"/>
          <p:cNvSpPr>
            <a:spLocks noGrp="1"/>
          </p:cNvSpPr>
          <p:nvPr>
            <p:ph type="ftr" sz="quarter" idx="3"/>
          </p:nvPr>
        </p:nvSpPr>
        <p:spPr/>
        <p:txBody>
          <a:bodyPr/>
          <a:lstStyle/>
          <a:p>
            <a:r>
              <a:rPr lang="en-US" dirty="0" smtClean="0"/>
              <a:t>November 1, 2012</a:t>
            </a:r>
            <a:endParaRPr lang="en-US" dirty="0"/>
          </a:p>
        </p:txBody>
      </p:sp>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36" t="35449" r="6790" b="20459"/>
          <a:stretch/>
        </p:blipFill>
        <p:spPr bwMode="auto">
          <a:xfrm>
            <a:off x="457200" y="2800350"/>
            <a:ext cx="4554983" cy="179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810000" y="4800600"/>
            <a:ext cx="4011034" cy="246221"/>
          </a:xfrm>
          <a:prstGeom prst="rect">
            <a:avLst/>
          </a:prstGeom>
          <a:noFill/>
        </p:spPr>
        <p:txBody>
          <a:bodyPr wrap="none" rtlCol="0">
            <a:spAutoFit/>
          </a:bodyPr>
          <a:lstStyle/>
          <a:p>
            <a:r>
              <a:rPr lang="en-US" sz="1000" dirty="0"/>
              <a:t>http://cg.alexandra.dk/2009/08/10/triers-cuda-ray-tracing-tutorial/</a:t>
            </a:r>
          </a:p>
        </p:txBody>
      </p:sp>
      <p:sp>
        <p:nvSpPr>
          <p:cNvPr id="7" name="Slide Number Placeholder 6"/>
          <p:cNvSpPr>
            <a:spLocks noGrp="1"/>
          </p:cNvSpPr>
          <p:nvPr>
            <p:ph type="sldNum" sz="quarter" idx="4"/>
          </p:nvPr>
        </p:nvSpPr>
        <p:spPr/>
        <p:txBody>
          <a:bodyPr/>
          <a:lstStyle/>
          <a:p>
            <a:fld id="{878FC6C6-EB77-4A33-8CE7-3A064FF17C51}" type="slidenum">
              <a:rPr lang="en-US" smtClean="0"/>
              <a:pPr/>
              <a:t>1</a:t>
            </a:fld>
            <a:endParaRPr lang="en-US"/>
          </a:p>
        </p:txBody>
      </p:sp>
      <p:grpSp>
        <p:nvGrpSpPr>
          <p:cNvPr id="12" name="Group 11"/>
          <p:cNvGrpSpPr/>
          <p:nvPr/>
        </p:nvGrpSpPr>
        <p:grpSpPr>
          <a:xfrm>
            <a:off x="5105400" y="285750"/>
            <a:ext cx="4031187" cy="3293669"/>
            <a:chOff x="5105400" y="285750"/>
            <a:chExt cx="4031187" cy="329366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514350"/>
              <a:ext cx="3986784" cy="3065069"/>
            </a:xfrm>
            <a:prstGeom prst="rect">
              <a:avLst/>
            </a:prstGeom>
          </p:spPr>
        </p:pic>
        <p:sp>
          <p:nvSpPr>
            <p:cNvPr id="11" name="TextBox 10"/>
            <p:cNvSpPr txBox="1"/>
            <p:nvPr/>
          </p:nvSpPr>
          <p:spPr>
            <a:xfrm>
              <a:off x="7821034" y="285750"/>
              <a:ext cx="1315553" cy="307777"/>
            </a:xfrm>
            <a:prstGeom prst="rect">
              <a:avLst/>
            </a:prstGeom>
            <a:noFill/>
          </p:spPr>
          <p:txBody>
            <a:bodyPr wrap="none" rtlCol="0">
              <a:spAutoFit/>
            </a:bodyPr>
            <a:lstStyle/>
            <a:p>
              <a:r>
                <a:rPr lang="en-US" sz="1400" b="1" dirty="0" err="1" smtClean="0"/>
                <a:t>Whitted</a:t>
              </a:r>
              <a:r>
                <a:rPr lang="en-US" sz="1400" b="1" dirty="0" smtClean="0"/>
                <a:t> 1980</a:t>
              </a:r>
              <a:endParaRPr lang="en-US" sz="1400" b="1" dirty="0"/>
            </a:p>
          </p:txBody>
        </p:sp>
      </p:grpSp>
    </p:spTree>
    <p:extLst>
      <p:ext uri="{BB962C8B-B14F-4D97-AF65-F5344CB8AC3E}">
        <p14:creationId xmlns:p14="http://schemas.microsoft.com/office/powerpoint/2010/main" val="479841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00100"/>
            <a:ext cx="8229600" cy="4062477"/>
          </a:xfrm>
        </p:spPr>
        <p:txBody>
          <a:bodyPr>
            <a:normAutofit fontScale="70000" lnSpcReduction="20000"/>
          </a:bodyPr>
          <a:lstStyle/>
          <a:p>
            <a:pPr marL="0" indent="0">
              <a:buNone/>
            </a:pPr>
            <a:r>
              <a:rPr lang="en-US" dirty="0" smtClean="0">
                <a:solidFill>
                  <a:srgbClr val="0070C0"/>
                </a:solidFill>
              </a:rPr>
              <a:t>Ray Direction</a:t>
            </a:r>
          </a:p>
          <a:p>
            <a:r>
              <a:rPr lang="en-US" dirty="0" smtClean="0"/>
              <a:t>Start with 2D screen-space point (pixel)</a:t>
            </a:r>
          </a:p>
          <a:p>
            <a:r>
              <a:rPr lang="en-US" dirty="0" smtClean="0"/>
              <a:t>In order to create a ray from eye point through film plane, 2D screen-space point must be converted into a 3D point on the film plane</a:t>
            </a:r>
          </a:p>
          <a:p>
            <a:r>
              <a:rPr lang="en-US" dirty="0" smtClean="0"/>
              <a:t>Note that ray generated will be intersecting objects in normalized world space coordinate system</a:t>
            </a:r>
          </a:p>
          <a:p>
            <a:r>
              <a:rPr lang="en-US" dirty="0" smtClean="0"/>
              <a:t>Any plane orthogonal to look vector is a convenient film plane (plane z = k in canonical frustum)</a:t>
            </a:r>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pPr marL="0" indent="0">
              <a:buNone/>
            </a:pPr>
            <a:endParaRPr lang="en-US" dirty="0" smtClean="0"/>
          </a:p>
          <a:p>
            <a:r>
              <a:rPr lang="en-US" dirty="0" smtClean="0"/>
              <a:t>Choose a film plane and then create a function that maps screen space points onto it</a:t>
            </a:r>
          </a:p>
          <a:p>
            <a:pPr lvl="1"/>
            <a:r>
              <a:rPr lang="en-US" dirty="0"/>
              <a:t>w</a:t>
            </a:r>
            <a:r>
              <a:rPr lang="en-US" dirty="0" smtClean="0"/>
              <a:t>hat’s a good plane to use? Try the far clipping plane </a:t>
            </a:r>
            <a:r>
              <a:rPr lang="en-US" dirty="0" smtClean="0">
                <a:sym typeface="Wingdings" pitchFamily="2" charset="2"/>
              </a:rPr>
              <a:t>  (z = - 1)</a:t>
            </a:r>
          </a:p>
          <a:p>
            <a:pPr lvl="1"/>
            <a:r>
              <a:rPr lang="en-US" dirty="0">
                <a:sym typeface="Wingdings" pitchFamily="2" charset="2"/>
              </a:rPr>
              <a:t>t</a:t>
            </a:r>
            <a:r>
              <a:rPr lang="en-US" dirty="0" smtClean="0">
                <a:sym typeface="Wingdings" pitchFamily="2" charset="2"/>
              </a:rPr>
              <a:t>o convert, we have to scale integer screen-space coordinates into real values between -1 and 1</a:t>
            </a:r>
            <a:endParaRPr lang="en-US" dirty="0"/>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Generate Primary Ray (2/4)</a:t>
            </a:r>
            <a:endParaRPr lang="en-US" dirty="0"/>
          </a:p>
        </p:txBody>
      </p:sp>
      <p:pic>
        <p:nvPicPr>
          <p:cNvPr id="20" name="Picture 20" descr="slide7"/>
          <p:cNvPicPr>
            <a:picLocks noChangeAspect="1" noChangeArrowheads="1"/>
          </p:cNvPicPr>
          <p:nvPr/>
        </p:nvPicPr>
        <p:blipFill rotWithShape="1">
          <a:blip r:embed="rId2" cstate="print"/>
          <a:srcRect l="49924" r="76" b="18229"/>
          <a:stretch/>
        </p:blipFill>
        <p:spPr bwMode="auto">
          <a:xfrm>
            <a:off x="1905000" y="2343150"/>
            <a:ext cx="2071789" cy="1183253"/>
          </a:xfrm>
          <a:prstGeom prst="rect">
            <a:avLst/>
          </a:prstGeom>
          <a:noFill/>
          <a:ln w="9525">
            <a:noFill/>
            <a:miter lim="800000"/>
            <a:headEnd/>
            <a:tailEnd/>
          </a:ln>
        </p:spPr>
      </p:pic>
      <p:pic>
        <p:nvPicPr>
          <p:cNvPr id="17" name="Picture 20" descr="slide7"/>
          <p:cNvPicPr>
            <a:picLocks noChangeAspect="1" noChangeArrowheads="1"/>
          </p:cNvPicPr>
          <p:nvPr/>
        </p:nvPicPr>
        <p:blipFill rotWithShape="1">
          <a:blip r:embed="rId2" cstate="print"/>
          <a:srcRect r="51076"/>
          <a:stretch/>
        </p:blipFill>
        <p:spPr bwMode="auto">
          <a:xfrm>
            <a:off x="4800600" y="2343150"/>
            <a:ext cx="2026852" cy="1447619"/>
          </a:xfrm>
          <a:prstGeom prst="rect">
            <a:avLst/>
          </a:prstGeom>
          <a:noFill/>
          <a:ln w="9525">
            <a:noFill/>
            <a:miter lim="800000"/>
            <a:headEnd/>
            <a:tailEnd/>
          </a:ln>
        </p:spPr>
      </p:pic>
      <p:sp>
        <p:nvSpPr>
          <p:cNvPr id="18" name="Rectangle 32"/>
          <p:cNvSpPr>
            <a:spLocks noChangeArrowheads="1"/>
          </p:cNvSpPr>
          <p:nvPr/>
        </p:nvSpPr>
        <p:spPr bwMode="auto">
          <a:xfrm>
            <a:off x="1219199" y="3548841"/>
            <a:ext cx="1829859" cy="369332"/>
          </a:xfrm>
          <a:prstGeom prst="rect">
            <a:avLst/>
          </a:prstGeom>
          <a:solidFill>
            <a:srgbClr val="FFFFFF"/>
          </a:solidFill>
          <a:ln w="19050">
            <a:noFill/>
            <a:miter lim="800000"/>
            <a:headEnd/>
            <a:tailEnd/>
          </a:ln>
        </p:spPr>
        <p:txBody>
          <a:bodyPr anchor="ctr">
            <a:spAutoFit/>
          </a:bodyPr>
          <a:lstStyle/>
          <a:p>
            <a:endParaRPr lang="en-US"/>
          </a:p>
        </p:txBody>
      </p:sp>
      <p:sp>
        <p:nvSpPr>
          <p:cNvPr id="8" name="Rectangle 7"/>
          <p:cNvSpPr/>
          <p:nvPr/>
        </p:nvSpPr>
        <p:spPr>
          <a:xfrm>
            <a:off x="2744259" y="3592830"/>
            <a:ext cx="6096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23"/>
          <p:cNvSpPr txBox="1">
            <a:spLocks noChangeArrowheads="1"/>
          </p:cNvSpPr>
          <p:nvPr/>
        </p:nvSpPr>
        <p:spPr bwMode="auto">
          <a:xfrm>
            <a:off x="0" y="3333750"/>
            <a:ext cx="4724400" cy="553998"/>
          </a:xfrm>
          <a:prstGeom prst="rect">
            <a:avLst/>
          </a:prstGeom>
          <a:noFill/>
          <a:ln w="9525">
            <a:noFill/>
            <a:miter lim="800000"/>
            <a:headEnd/>
            <a:tailEnd/>
          </a:ln>
        </p:spPr>
        <p:txBody>
          <a:bodyPr wrap="square">
            <a:spAutoFit/>
          </a:bodyPr>
          <a:lstStyle/>
          <a:p>
            <a:pPr algn="ctr">
              <a:buFontTx/>
              <a:buNone/>
            </a:pPr>
            <a:r>
              <a:rPr lang="en-US" altLang="zh-TW" sz="1600" dirty="0" smtClean="0">
                <a:ea typeface="新細明體" pitchFamily="18" charset="-120"/>
              </a:rPr>
              <a:t>        canonical frustum</a:t>
            </a:r>
          </a:p>
          <a:p>
            <a:pPr algn="ctr">
              <a:buFontTx/>
              <a:buNone/>
            </a:pPr>
            <a:r>
              <a:rPr lang="en-US" altLang="zh-TW" sz="1400" dirty="0" smtClean="0">
                <a:ea typeface="新細明體" pitchFamily="18" charset="-120"/>
              </a:rPr>
              <a:t>   Any plane </a:t>
            </a:r>
            <a:r>
              <a:rPr lang="en-US" altLang="zh-TW" sz="1400" i="1" dirty="0" smtClean="0">
                <a:ea typeface="新細明體" pitchFamily="18" charset="-120"/>
              </a:rPr>
              <a:t>z = k</a:t>
            </a:r>
            <a:r>
              <a:rPr lang="en-US" altLang="zh-TW" sz="1400" dirty="0" smtClean="0">
                <a:ea typeface="新細明體" pitchFamily="18" charset="-120"/>
              </a:rPr>
              <a:t>, -1&lt;= </a:t>
            </a:r>
            <a:r>
              <a:rPr lang="en-US" altLang="zh-TW" sz="1400" i="1" dirty="0" smtClean="0">
                <a:ea typeface="新細明體" pitchFamily="18" charset="-120"/>
              </a:rPr>
              <a:t>k</a:t>
            </a:r>
            <a:r>
              <a:rPr lang="en-US" altLang="zh-TW" sz="1400" dirty="0" smtClean="0">
                <a:ea typeface="新細明體" pitchFamily="18" charset="-120"/>
              </a:rPr>
              <a:t> &lt; 0 can be the film plane</a:t>
            </a:r>
            <a:endParaRPr lang="en-US" altLang="zh-TW" sz="1400" dirty="0">
              <a:ea typeface="新細明體" pitchFamily="18" charset="-120"/>
            </a:endParaRPr>
          </a:p>
        </p:txBody>
      </p:sp>
      <p:sp>
        <p:nvSpPr>
          <p:cNvPr id="6" name="Slide Number Placeholder 5"/>
          <p:cNvSpPr>
            <a:spLocks noGrp="1"/>
          </p:cNvSpPr>
          <p:nvPr>
            <p:ph type="sldNum" sz="quarter" idx="4"/>
          </p:nvPr>
        </p:nvSpPr>
        <p:spPr/>
        <p:txBody>
          <a:bodyPr/>
          <a:lstStyle/>
          <a:p>
            <a:fld id="{878FC6C6-EB77-4A33-8CE7-3A064FF17C51}" type="slidenum">
              <a:rPr lang="en-US" smtClean="0"/>
              <a:pPr/>
              <a:t>10</a:t>
            </a:fld>
            <a:r>
              <a:rPr lang="en-US" dirty="0" smtClean="0"/>
              <a:t> of 48</a:t>
            </a:r>
            <a:endParaRPr lang="en-US" dirty="0"/>
          </a:p>
        </p:txBody>
      </p:sp>
    </p:spTree>
    <p:extLst>
      <p:ext uri="{BB962C8B-B14F-4D97-AF65-F5344CB8AC3E}">
        <p14:creationId xmlns:p14="http://schemas.microsoft.com/office/powerpoint/2010/main" val="34946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animEffect transition="in" filter="fade">
                                      <p:cBhvr>
                                        <p:cTn id="43" dur="500"/>
                                        <p:tgtEl>
                                          <p:spTgt spid="5">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13" end="13"/>
                                            </p:txEl>
                                          </p:spTgt>
                                        </p:tgtEl>
                                        <p:attrNameLst>
                                          <p:attrName>style.visibility</p:attrName>
                                        </p:attrNameLst>
                                      </p:cBhvr>
                                      <p:to>
                                        <p:strVal val="visible"/>
                                      </p:to>
                                    </p:set>
                                    <p:animEffect transition="in" filter="fade">
                                      <p:cBhvr>
                                        <p:cTn id="48" dur="500"/>
                                        <p:tgtEl>
                                          <p:spTgt spid="5">
                                            <p:txEl>
                                              <p:pRg st="13" end="1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14" end="14"/>
                                            </p:txEl>
                                          </p:spTgt>
                                        </p:tgtEl>
                                        <p:attrNameLst>
                                          <p:attrName>style.visibility</p:attrName>
                                        </p:attrNameLst>
                                      </p:cBhvr>
                                      <p:to>
                                        <p:strVal val="visible"/>
                                      </p:to>
                                    </p:set>
                                    <p:animEffect transition="in" filter="fade">
                                      <p:cBhvr>
                                        <p:cTn id="53"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00100"/>
            <a:ext cx="8229600" cy="3943350"/>
          </a:xfrm>
        </p:spPr>
        <p:txBody>
          <a:bodyPr>
            <a:normAutofit fontScale="70000" lnSpcReduction="20000"/>
          </a:bodyPr>
          <a:lstStyle/>
          <a:p>
            <a:pPr marL="0" indent="0">
              <a:buNone/>
            </a:pPr>
            <a:r>
              <a:rPr lang="en-US" dirty="0" smtClean="0">
                <a:solidFill>
                  <a:srgbClr val="0070C0"/>
                </a:solidFill>
              </a:rPr>
              <a:t>Ray Direction (continued)</a:t>
            </a:r>
          </a:p>
          <a:p>
            <a:r>
              <a:rPr lang="en-US" altLang="zh-TW" dirty="0" smtClean="0"/>
              <a:t>Once we have a 3D point on the film plane, need to transform to world space </a:t>
            </a:r>
          </a:p>
          <a:p>
            <a:pPr lvl="1"/>
            <a:r>
              <a:rPr lang="en-US" altLang="zh-TW" dirty="0" smtClean="0"/>
              <a:t>make a direction vector from eye (at center of projection) to 3D point on film plane</a:t>
            </a:r>
          </a:p>
          <a:p>
            <a:pPr lvl="1"/>
            <a:r>
              <a:rPr lang="en-US" dirty="0" smtClean="0"/>
              <a:t>need this vector </a:t>
            </a:r>
            <a:r>
              <a:rPr lang="en-US" dirty="0"/>
              <a:t>to be in world-space in order to intersect with original object in world coordinate </a:t>
            </a:r>
            <a:r>
              <a:rPr lang="en-US" dirty="0" smtClean="0"/>
              <a:t>system</a:t>
            </a:r>
          </a:p>
          <a:p>
            <a:pPr lvl="1"/>
            <a:r>
              <a:rPr lang="en-US" dirty="0" smtClean="0"/>
              <a:t>illumination model requires intersection point to be in world-space</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marL="274320" lvl="1" indent="0">
              <a:buNone/>
            </a:pPr>
            <a:endParaRPr lang="en-US" altLang="zh-TW" dirty="0" smtClean="0"/>
          </a:p>
          <a:p>
            <a:pPr marL="0" indent="0">
              <a:buNone/>
            </a:pPr>
            <a:endParaRPr lang="en-US" altLang="zh-TW" sz="3100" dirty="0" smtClean="0"/>
          </a:p>
          <a:p>
            <a:r>
              <a:rPr lang="en-US" altLang="zh-TW" dirty="0" smtClean="0"/>
              <a:t>Normalizing transformation maps world-space points to points in the canonical view volume</a:t>
            </a:r>
          </a:p>
          <a:p>
            <a:pPr lvl="1"/>
            <a:r>
              <a:rPr lang="en-US" altLang="zh-TW" dirty="0" smtClean="0"/>
              <a:t>translate to the origin; orient so Look points down  –Z, Up along Y; scale x and y to adjust viewing angles to 45˚, scale z: [-1, 0]; x, y: [-1, 1]</a:t>
            </a:r>
          </a:p>
          <a:p>
            <a:r>
              <a:rPr lang="en-US" altLang="zh-TW" dirty="0" smtClean="0"/>
              <a:t>How do we transform a point from the canonical view volume back to untransformed world space?</a:t>
            </a:r>
          </a:p>
          <a:p>
            <a:pPr lvl="1"/>
            <a:r>
              <a:rPr lang="en-US" altLang="zh-TW" dirty="0"/>
              <a:t>a</a:t>
            </a:r>
            <a:r>
              <a:rPr lang="en-US" altLang="zh-TW" dirty="0" smtClean="0"/>
              <a:t>pply the inverse of the normalizing transformation: </a:t>
            </a:r>
            <a:r>
              <a:rPr lang="en-US" altLang="zh-TW" b="1" dirty="0" smtClean="0"/>
              <a:t>Viewing Transformation</a:t>
            </a:r>
          </a:p>
          <a:p>
            <a:pPr lvl="2"/>
            <a:r>
              <a:rPr lang="en-US" altLang="zh-TW" sz="1700" dirty="0" smtClean="0"/>
              <a:t>Note that this is not the same as the viewing transform you hear about in OpenGL (e.g., </a:t>
            </a:r>
            <a:r>
              <a:rPr lang="en-US" altLang="zh-TW" sz="1700" dirty="0" err="1" smtClean="0"/>
              <a:t>Modelview</a:t>
            </a:r>
            <a:r>
              <a:rPr lang="en-US" altLang="zh-TW" sz="1700" b="1" i="1" dirty="0"/>
              <a:t> </a:t>
            </a:r>
            <a:r>
              <a:rPr lang="en-US" altLang="zh-TW" sz="1700" dirty="0" smtClean="0"/>
              <a:t>matrix)</a:t>
            </a: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Generate Primary Ray (3/4)</a:t>
            </a:r>
            <a:endParaRPr lang="en-US" dirty="0"/>
          </a:p>
        </p:txBody>
      </p:sp>
      <p:sp>
        <p:nvSpPr>
          <p:cNvPr id="6" name="TextBox 5"/>
          <p:cNvSpPr txBox="1"/>
          <p:nvPr/>
        </p:nvSpPr>
        <p:spPr>
          <a:xfrm>
            <a:off x="4114801" y="4800600"/>
            <a:ext cx="184731" cy="369332"/>
          </a:xfrm>
          <a:prstGeom prst="rect">
            <a:avLst/>
          </a:prstGeom>
          <a:noFill/>
        </p:spPr>
        <p:txBody>
          <a:bodyPr wrap="none" rtlCol="0">
            <a:spAutoFit/>
          </a:bodyPr>
          <a:lstStyle/>
          <a:p>
            <a:endParaRPr lang="en-US" dirty="0"/>
          </a:p>
        </p:txBody>
      </p:sp>
      <p:sp>
        <p:nvSpPr>
          <p:cNvPr id="8" name="Slide Number Placeholder 7"/>
          <p:cNvSpPr>
            <a:spLocks noGrp="1"/>
          </p:cNvSpPr>
          <p:nvPr>
            <p:ph type="sldNum" sz="quarter" idx="4"/>
          </p:nvPr>
        </p:nvSpPr>
        <p:spPr/>
        <p:txBody>
          <a:bodyPr/>
          <a:lstStyle/>
          <a:p>
            <a:fld id="{878FC6C6-EB77-4A33-8CE7-3A064FF17C51}" type="slidenum">
              <a:rPr lang="en-US" smtClean="0"/>
              <a:pPr/>
              <a:t>11</a:t>
            </a:fld>
            <a:r>
              <a:rPr lang="en-US" dirty="0" smtClean="0"/>
              <a:t> of 48</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927437"/>
            <a:ext cx="4580573" cy="1500188"/>
          </a:xfrm>
          <a:prstGeom prst="rect">
            <a:avLst/>
          </a:prstGeom>
        </p:spPr>
      </p:pic>
    </p:spTree>
    <p:extLst>
      <p:ext uri="{BB962C8B-B14F-4D97-AF65-F5344CB8AC3E}">
        <p14:creationId xmlns:p14="http://schemas.microsoft.com/office/powerpoint/2010/main" val="243765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animEffect transition="in" filter="fade">
                                      <p:cBhvr>
                                        <p:cTn id="35" dur="500"/>
                                        <p:tgtEl>
                                          <p:spTgt spid="5">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12" end="12"/>
                                            </p:txEl>
                                          </p:spTgt>
                                        </p:tgtEl>
                                        <p:attrNameLst>
                                          <p:attrName>style.visibility</p:attrName>
                                        </p:attrNameLst>
                                      </p:cBhvr>
                                      <p:to>
                                        <p:strVal val="visible"/>
                                      </p:to>
                                    </p:set>
                                    <p:animEffect transition="in" filter="fade">
                                      <p:cBhvr>
                                        <p:cTn id="40" dur="500"/>
                                        <p:tgtEl>
                                          <p:spTgt spid="5">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animEffect transition="in" filter="fade">
                                      <p:cBhvr>
                                        <p:cTn id="45" dur="500"/>
                                        <p:tgtEl>
                                          <p:spTgt spid="5">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
                                            <p:txEl>
                                              <p:pRg st="14" end="14"/>
                                            </p:txEl>
                                          </p:spTgt>
                                        </p:tgtEl>
                                        <p:attrNameLst>
                                          <p:attrName>style.visibility</p:attrName>
                                        </p:attrNameLst>
                                      </p:cBhvr>
                                      <p:to>
                                        <p:strVal val="visible"/>
                                      </p:to>
                                    </p:set>
                                    <p:animEffect transition="in" filter="fade">
                                      <p:cBhvr>
                                        <p:cTn id="50" dur="500"/>
                                        <p:tgtEl>
                                          <p:spTgt spid="5">
                                            <p:txEl>
                                              <p:pRg st="14" end="1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fade">
                                      <p:cBhvr>
                                        <p:cTn id="55"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9"/>
          <p:cNvPicPr>
            <a:picLocks noChangeAspect="1" noChangeArrowheads="1"/>
          </p:cNvPicPr>
          <p:nvPr/>
        </p:nvPicPr>
        <p:blipFill>
          <a:blip r:embed="rId2" cstate="print"/>
          <a:srcRect/>
          <a:stretch>
            <a:fillRect/>
          </a:stretch>
        </p:blipFill>
        <p:spPr bwMode="auto">
          <a:xfrm>
            <a:off x="6860581" y="666750"/>
            <a:ext cx="1978619" cy="1854586"/>
          </a:xfrm>
          <a:prstGeom prst="rect">
            <a:avLst/>
          </a:prstGeom>
          <a:noFill/>
          <a:ln w="9525">
            <a:noFill/>
            <a:miter lim="800000"/>
            <a:headEnd/>
            <a:tailEnd/>
          </a:ln>
        </p:spPr>
      </p:pic>
      <p:sp>
        <p:nvSpPr>
          <p:cNvPr id="5" name="Content Placeholder 4"/>
          <p:cNvSpPr>
            <a:spLocks noGrp="1"/>
          </p:cNvSpPr>
          <p:nvPr>
            <p:ph sz="quarter" idx="1"/>
          </p:nvPr>
        </p:nvSpPr>
        <p:spPr>
          <a:xfrm>
            <a:off x="457200" y="1085850"/>
            <a:ext cx="6477000" cy="3600450"/>
          </a:xfrm>
        </p:spPr>
        <p:txBody>
          <a:bodyPr>
            <a:normAutofit fontScale="70000" lnSpcReduction="20000"/>
          </a:bodyPr>
          <a:lstStyle/>
          <a:p>
            <a:pPr marL="0" indent="0">
              <a:buNone/>
            </a:pPr>
            <a:r>
              <a:rPr lang="en-US" dirty="0" smtClean="0">
                <a:solidFill>
                  <a:srgbClr val="0070C0"/>
                </a:solidFill>
              </a:rPr>
              <a:t>Summary</a:t>
            </a:r>
          </a:p>
          <a:p>
            <a:r>
              <a:rPr lang="en-US" altLang="zh-TW" dirty="0" smtClean="0"/>
              <a:t>Start the ray at center of projection (“eye point”)</a:t>
            </a:r>
          </a:p>
          <a:p>
            <a:endParaRPr lang="en-US" altLang="zh-TW" dirty="0" smtClean="0"/>
          </a:p>
          <a:p>
            <a:r>
              <a:rPr lang="en-US" altLang="zh-TW" dirty="0" smtClean="0"/>
              <a:t>Map 2D integer screen-space point onto 3D film plane in normalized frustum</a:t>
            </a:r>
          </a:p>
          <a:p>
            <a:pPr lvl="1"/>
            <a:r>
              <a:rPr lang="en-US" altLang="zh-TW" dirty="0" smtClean="0"/>
              <a:t>scale x, y to fit between -1 and 1</a:t>
            </a:r>
          </a:p>
          <a:p>
            <a:pPr lvl="1"/>
            <a:r>
              <a:rPr lang="en-US" altLang="zh-TW" dirty="0" smtClean="0"/>
              <a:t>set z to -1 so points lie on the far clip plane </a:t>
            </a:r>
          </a:p>
          <a:p>
            <a:pPr lvl="1"/>
            <a:endParaRPr lang="en-US" altLang="zh-TW" dirty="0" smtClean="0"/>
          </a:p>
          <a:p>
            <a:r>
              <a:rPr lang="en-US" altLang="zh-TW" dirty="0" smtClean="0"/>
              <a:t>Transform 3D film plane point (mapped pixel) to an untransformed world-space point</a:t>
            </a:r>
          </a:p>
          <a:p>
            <a:pPr lvl="1"/>
            <a:r>
              <a:rPr lang="en-US" altLang="zh-TW" dirty="0" smtClean="0"/>
              <a:t>need to undo normalizing transformation (i.e., viewing transformation)</a:t>
            </a:r>
          </a:p>
          <a:p>
            <a:pPr marL="274320" lvl="1" indent="0">
              <a:buNone/>
            </a:pPr>
            <a:endParaRPr lang="en-US" altLang="zh-TW" dirty="0" smtClean="0"/>
          </a:p>
          <a:p>
            <a:r>
              <a:rPr lang="en-US" altLang="zh-TW" dirty="0" smtClean="0"/>
              <a:t>Construct the direction vector</a:t>
            </a:r>
          </a:p>
          <a:p>
            <a:pPr lvl="1"/>
            <a:r>
              <a:rPr lang="en-US" altLang="zh-TW" dirty="0"/>
              <a:t>a</a:t>
            </a:r>
            <a:r>
              <a:rPr lang="en-US" altLang="zh-TW" dirty="0" smtClean="0"/>
              <a:t> point minus a point is a vector</a:t>
            </a:r>
          </a:p>
          <a:p>
            <a:pPr lvl="1"/>
            <a:r>
              <a:rPr lang="en-US" altLang="zh-TW" dirty="0"/>
              <a:t>d</a:t>
            </a:r>
            <a:r>
              <a:rPr lang="en-US" altLang="zh-TW" dirty="0" smtClean="0"/>
              <a:t>irection = (world-space point (mapped pixel)) – (eye point (in world space))</a:t>
            </a:r>
          </a:p>
          <a:p>
            <a:pPr marL="0" indent="0">
              <a:buNone/>
            </a:pPr>
            <a:endParaRPr lang="en-US" altLang="zh-TW" dirty="0"/>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Generate Primary Ray (4/4)</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12</a:t>
            </a:fld>
            <a:r>
              <a:rPr lang="en-US" dirty="0" smtClean="0"/>
              <a:t> of 48</a:t>
            </a:r>
            <a:endParaRPr lang="en-US" dirty="0"/>
          </a:p>
        </p:txBody>
      </p:sp>
    </p:spTree>
    <p:extLst>
      <p:ext uri="{BB962C8B-B14F-4D97-AF65-F5344CB8AC3E}">
        <p14:creationId xmlns:p14="http://schemas.microsoft.com/office/powerpoint/2010/main" val="188574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914400"/>
                <a:ext cx="8229600" cy="3771900"/>
              </a:xfrm>
            </p:spPr>
            <p:txBody>
              <a:bodyPr>
                <a:normAutofit fontScale="92500" lnSpcReduction="20000"/>
              </a:bodyPr>
              <a:lstStyle/>
              <a:p>
                <a:pPr marL="0" indent="0">
                  <a:lnSpc>
                    <a:spcPct val="90000"/>
                  </a:lnSpc>
                  <a:spcBef>
                    <a:spcPct val="20000"/>
                  </a:spcBef>
                  <a:buNone/>
                </a:pPr>
                <a:r>
                  <a:rPr lang="en-US" sz="2000" dirty="0" smtClean="0">
                    <a:solidFill>
                      <a:srgbClr val="0070C0"/>
                    </a:solidFill>
                    <a:ea typeface="新細明體" pitchFamily="18" charset="-120"/>
                  </a:rPr>
                  <a:t>Implicit objects</a:t>
                </a:r>
              </a:p>
              <a:p>
                <a:pPr marL="342900" indent="-342900">
                  <a:lnSpc>
                    <a:spcPct val="120000"/>
                  </a:lnSpc>
                  <a:spcBef>
                    <a:spcPct val="20000"/>
                  </a:spcBef>
                </a:pPr>
                <a:r>
                  <a:rPr lang="en-US" altLang="zh-TW" sz="1800" dirty="0" smtClean="0">
                    <a:ea typeface="新細明體" pitchFamily="18" charset="-120"/>
                  </a:rPr>
                  <a:t>If an object is defined implicitly by a function </a:t>
                </a:r>
                <a:r>
                  <a:rPr lang="en-US" altLang="zh-TW" sz="1800" i="1" dirty="0" smtClean="0">
                    <a:ea typeface="新細明體" pitchFamily="18" charset="-120"/>
                  </a:rPr>
                  <a:t>f</a:t>
                </a:r>
                <a:r>
                  <a:rPr lang="en-US" altLang="zh-TW" sz="1800" dirty="0" smtClean="0">
                    <a:ea typeface="新細明體" pitchFamily="18" charset="-120"/>
                  </a:rPr>
                  <a:t> where </a:t>
                </a:r>
                <a:r>
                  <a:rPr lang="en-US" altLang="zh-TW" sz="1800" i="1" dirty="0" smtClean="0">
                    <a:ea typeface="新細明體" pitchFamily="18" charset="-120"/>
                  </a:rPr>
                  <a:t>f(Q) </a:t>
                </a:r>
                <a:r>
                  <a:rPr lang="en-US" altLang="zh-TW" sz="1800" dirty="0" smtClean="0">
                    <a:ea typeface="新細明體" pitchFamily="18" charset="-120"/>
                  </a:rPr>
                  <a:t>= </a:t>
                </a:r>
                <a14:m>
                  <m:oMath xmlns:m="http://schemas.openxmlformats.org/officeDocument/2006/math">
                    <m:r>
                      <a:rPr lang="en-US" altLang="zh-TW" sz="1800" i="1" dirty="0" smtClean="0">
                        <a:latin typeface="Cambria Math"/>
                        <a:ea typeface="新細明體" pitchFamily="18" charset="-120"/>
                      </a:rPr>
                      <m:t>0</m:t>
                    </m:r>
                  </m:oMath>
                </a14:m>
                <a:r>
                  <a:rPr lang="en-US" altLang="zh-TW" sz="1800" dirty="0" smtClean="0">
                    <a:ea typeface="新細明體" pitchFamily="18" charset="-120"/>
                  </a:rPr>
                  <a:t> IFF </a:t>
                </a:r>
                <a:r>
                  <a:rPr lang="en-US" altLang="zh-TW" sz="1800" i="1" dirty="0" smtClean="0">
                    <a:ea typeface="新細明體" pitchFamily="18" charset="-120"/>
                  </a:rPr>
                  <a:t>Q</a:t>
                </a:r>
                <a:r>
                  <a:rPr lang="en-US" altLang="zh-TW" sz="1800" dirty="0" smtClean="0">
                    <a:ea typeface="新細明體" pitchFamily="18" charset="-120"/>
                  </a:rPr>
                  <a:t> is a point on the surface of the object, then ray-object intersections are relatively easy to compute</a:t>
                </a:r>
              </a:p>
              <a:p>
                <a:pPr marL="742950" lvl="1" indent="-285750">
                  <a:lnSpc>
                    <a:spcPct val="110000"/>
                  </a:lnSpc>
                  <a:spcBef>
                    <a:spcPct val="20000"/>
                  </a:spcBef>
                </a:pPr>
                <a:r>
                  <a:rPr lang="en-US" altLang="zh-TW" sz="1600" dirty="0" smtClean="0">
                    <a:ea typeface="新細明體" pitchFamily="18" charset="-120"/>
                  </a:rPr>
                  <a:t>many objects can be defined implicitly</a:t>
                </a:r>
              </a:p>
              <a:p>
                <a:pPr marL="742950" lvl="1" indent="-285750">
                  <a:lnSpc>
                    <a:spcPct val="110000"/>
                  </a:lnSpc>
                  <a:spcBef>
                    <a:spcPts val="0"/>
                  </a:spcBef>
                </a:pPr>
                <a:r>
                  <a:rPr lang="en-US" altLang="zh-TW" sz="1600" dirty="0" smtClean="0">
                    <a:ea typeface="新細明體" pitchFamily="18" charset="-120"/>
                  </a:rPr>
                  <a:t>implicit functions provide potentially infinite resolution</a:t>
                </a:r>
              </a:p>
              <a:p>
                <a:pPr marL="742950" lvl="1" indent="-285750">
                  <a:lnSpc>
                    <a:spcPct val="110000"/>
                  </a:lnSpc>
                  <a:spcBef>
                    <a:spcPts val="0"/>
                  </a:spcBef>
                </a:pPr>
                <a:r>
                  <a:rPr lang="en-US" altLang="zh-TW" sz="1600" dirty="0" smtClean="0">
                    <a:ea typeface="新細明體" pitchFamily="18" charset="-120"/>
                  </a:rPr>
                  <a:t>tessellating these objects is more difficult than using the implicit functions</a:t>
                </a:r>
              </a:p>
              <a:p>
                <a:pPr marL="457200" lvl="1" indent="0">
                  <a:lnSpc>
                    <a:spcPct val="110000"/>
                  </a:lnSpc>
                  <a:spcBef>
                    <a:spcPct val="20000"/>
                  </a:spcBef>
                  <a:buNone/>
                </a:pPr>
                <a:endParaRPr lang="en-US" altLang="zh-TW" sz="400" dirty="0">
                  <a:ea typeface="新細明體" pitchFamily="18" charset="-120"/>
                </a:endParaRPr>
              </a:p>
              <a:p>
                <a:pPr marL="457200" lvl="1" indent="0">
                  <a:lnSpc>
                    <a:spcPct val="110000"/>
                  </a:lnSpc>
                  <a:spcBef>
                    <a:spcPct val="20000"/>
                  </a:spcBef>
                  <a:buNone/>
                </a:pPr>
                <a:endParaRPr lang="en-US" altLang="zh-TW" sz="400" dirty="0" smtClean="0">
                  <a:ea typeface="新細明體" pitchFamily="18" charset="-120"/>
                </a:endParaRPr>
              </a:p>
              <a:p>
                <a:pPr marL="342900" indent="-342900">
                  <a:lnSpc>
                    <a:spcPct val="90000"/>
                  </a:lnSpc>
                  <a:spcBef>
                    <a:spcPct val="20000"/>
                  </a:spcBef>
                </a:pPr>
                <a:r>
                  <a:rPr lang="en-US" altLang="zh-TW" sz="1800" dirty="0" smtClean="0">
                    <a:ea typeface="新細明體" pitchFamily="18" charset="-120"/>
                  </a:rPr>
                  <a:t>For example, a circle of radius </a:t>
                </a:r>
                <a:r>
                  <a:rPr lang="en-US" altLang="zh-TW" sz="1800" i="1" dirty="0" smtClean="0">
                    <a:ea typeface="新細明體" pitchFamily="18" charset="-120"/>
                  </a:rPr>
                  <a:t>R</a:t>
                </a:r>
                <a:r>
                  <a:rPr lang="en-US" altLang="zh-TW" sz="1800" dirty="0" smtClean="0">
                    <a:ea typeface="新細明體" pitchFamily="18" charset="-120"/>
                  </a:rPr>
                  <a:t> is an implicit object in a plane, with equation:</a:t>
                </a:r>
              </a:p>
              <a:p>
                <a:pPr marL="342900" indent="-342900">
                  <a:lnSpc>
                    <a:spcPct val="90000"/>
                  </a:lnSpc>
                  <a:spcBef>
                    <a:spcPts val="500"/>
                  </a:spcBef>
                  <a:buNone/>
                </a:pPr>
                <a:r>
                  <a:rPr lang="en-US" altLang="zh-TW" sz="1600" dirty="0" smtClean="0">
                    <a:ea typeface="新細明體" pitchFamily="18" charset="-120"/>
                  </a:rPr>
                  <a:t>		    </a:t>
                </a:r>
                <a:r>
                  <a:rPr lang="en-US" altLang="zh-TW" sz="2200" b="1" i="1" dirty="0" smtClean="0">
                    <a:latin typeface="Times New Roman" pitchFamily="18" charset="0"/>
                    <a:ea typeface="新細明體" pitchFamily="18" charset="-120"/>
                  </a:rPr>
                  <a:t>f(</a:t>
                </a:r>
                <a:r>
                  <a:rPr lang="en-US" altLang="zh-TW" sz="2200" b="1" i="1" dirty="0" err="1" smtClean="0">
                    <a:latin typeface="Times New Roman" pitchFamily="18" charset="0"/>
                    <a:ea typeface="新細明體" pitchFamily="18" charset="-120"/>
                  </a:rPr>
                  <a:t>x,y</a:t>
                </a:r>
                <a:r>
                  <a:rPr lang="en-US" altLang="zh-TW" sz="2200" b="1" i="1" dirty="0" smtClean="0">
                    <a:latin typeface="Times New Roman" pitchFamily="18" charset="0"/>
                    <a:ea typeface="新細明體" pitchFamily="18" charset="-120"/>
                  </a:rPr>
                  <a:t>) = x</a:t>
                </a:r>
                <a:r>
                  <a:rPr lang="en-US" altLang="zh-TW" sz="2200" b="1" i="1" baseline="30000" dirty="0" smtClean="0">
                    <a:latin typeface="Times New Roman" pitchFamily="18" charset="0"/>
                    <a:ea typeface="新細明體" pitchFamily="18" charset="-120"/>
                  </a:rPr>
                  <a:t>2 </a:t>
                </a:r>
                <a:r>
                  <a:rPr lang="en-US" altLang="zh-TW" sz="2200" b="1" i="1" dirty="0" smtClean="0">
                    <a:latin typeface="Times New Roman" pitchFamily="18" charset="0"/>
                    <a:ea typeface="新細明體" pitchFamily="18" charset="-120"/>
                  </a:rPr>
                  <a:t>+ y</a:t>
                </a:r>
                <a:r>
                  <a:rPr lang="en-US" altLang="zh-TW" sz="2200" b="1" i="1" baseline="30000" dirty="0" smtClean="0">
                    <a:latin typeface="Times New Roman" pitchFamily="18" charset="0"/>
                    <a:ea typeface="新細明體" pitchFamily="18" charset="-120"/>
                  </a:rPr>
                  <a:t>2</a:t>
                </a:r>
                <a:r>
                  <a:rPr lang="en-US" altLang="zh-TW" sz="2200" b="1" i="1" dirty="0" smtClean="0">
                    <a:latin typeface="Times New Roman" pitchFamily="18" charset="0"/>
                    <a:ea typeface="新細明體" pitchFamily="18" charset="-120"/>
                  </a:rPr>
                  <a:t> – R</a:t>
                </a:r>
                <a:r>
                  <a:rPr lang="en-US" altLang="zh-TW" sz="2200" b="1" i="1" baseline="30000" dirty="0" smtClean="0">
                    <a:latin typeface="Times New Roman" pitchFamily="18" charset="0"/>
                    <a:ea typeface="新細明體" pitchFamily="18" charset="-120"/>
                  </a:rPr>
                  <a:t>2</a:t>
                </a:r>
                <a:endParaRPr lang="en-US" altLang="zh-TW" sz="2200" dirty="0" smtClean="0">
                  <a:latin typeface="Times New Roman" pitchFamily="18" charset="0"/>
                  <a:ea typeface="新細明體" pitchFamily="18" charset="-120"/>
                </a:endParaRPr>
              </a:p>
              <a:p>
                <a:pPr lvl="1">
                  <a:lnSpc>
                    <a:spcPct val="90000"/>
                  </a:lnSpc>
                </a:pPr>
                <a:r>
                  <a:rPr lang="en-US" altLang="zh-TW" sz="1600" i="1" dirty="0">
                    <a:ea typeface="新細明體" pitchFamily="18" charset="-120"/>
                  </a:rPr>
                  <a:t>p</a:t>
                </a:r>
                <a:r>
                  <a:rPr lang="en-US" altLang="zh-TW" sz="1600" i="1" dirty="0" smtClean="0">
                    <a:ea typeface="新細明體" pitchFamily="18" charset="-120"/>
                  </a:rPr>
                  <a:t>oint (</a:t>
                </a:r>
                <a:r>
                  <a:rPr lang="en-US" altLang="zh-TW" sz="1600" i="1" dirty="0" err="1" smtClean="0">
                    <a:ea typeface="新細明體" pitchFamily="18" charset="-120"/>
                  </a:rPr>
                  <a:t>x,y</a:t>
                </a:r>
                <a:r>
                  <a:rPr lang="en-US" altLang="zh-TW" sz="1600" i="1" dirty="0" smtClean="0">
                    <a:ea typeface="新細明體" pitchFamily="18" charset="-120"/>
                  </a:rPr>
                  <a:t>) is on the circle when f(</a:t>
                </a:r>
                <a:r>
                  <a:rPr lang="en-US" altLang="zh-TW" sz="1600" i="1" dirty="0" err="1" smtClean="0">
                    <a:ea typeface="新細明體" pitchFamily="18" charset="-120"/>
                  </a:rPr>
                  <a:t>x,y</a:t>
                </a:r>
                <a:r>
                  <a:rPr lang="en-US" altLang="zh-TW" sz="1600" i="1" dirty="0" smtClean="0">
                    <a:ea typeface="新細明體" pitchFamily="18" charset="-120"/>
                  </a:rPr>
                  <a:t>) = </a:t>
                </a:r>
                <a14:m>
                  <m:oMath xmlns:m="http://schemas.openxmlformats.org/officeDocument/2006/math">
                    <m:r>
                      <a:rPr lang="en-US" altLang="zh-TW" sz="1600" i="1" dirty="0" smtClean="0">
                        <a:latin typeface="Cambria Math"/>
                        <a:ea typeface="新細明體" pitchFamily="18" charset="-120"/>
                      </a:rPr>
                      <m:t>0</m:t>
                    </m:r>
                  </m:oMath>
                </a14:m>
                <a:endParaRPr lang="en-US" altLang="zh-TW" sz="1600" dirty="0" smtClean="0">
                  <a:ea typeface="新細明體" pitchFamily="18" charset="-120"/>
                </a:endParaRPr>
              </a:p>
              <a:p>
                <a:pPr marL="742950" lvl="1" indent="-285750">
                  <a:lnSpc>
                    <a:spcPct val="90000"/>
                  </a:lnSpc>
                  <a:spcBef>
                    <a:spcPct val="20000"/>
                  </a:spcBef>
                  <a:buFont typeface="Verdana" pitchFamily="34" charset="0"/>
                  <a:buChar char="-"/>
                </a:pPr>
                <a:endParaRPr lang="en-US" altLang="zh-TW" sz="400" dirty="0" smtClean="0">
                  <a:ea typeface="新細明體" pitchFamily="18" charset="-120"/>
                </a:endParaRPr>
              </a:p>
              <a:p>
                <a:pPr marL="742950" lvl="1" indent="-285750">
                  <a:lnSpc>
                    <a:spcPct val="90000"/>
                  </a:lnSpc>
                  <a:spcBef>
                    <a:spcPct val="20000"/>
                  </a:spcBef>
                  <a:buFont typeface="Verdana" pitchFamily="34" charset="0"/>
                  <a:buChar char="-"/>
                </a:pPr>
                <a:endParaRPr lang="en-US" altLang="zh-TW" sz="400" dirty="0" smtClean="0">
                  <a:ea typeface="新細明體" pitchFamily="18" charset="-120"/>
                </a:endParaRPr>
              </a:p>
              <a:p>
                <a:pPr marL="742950" lvl="1" indent="-285750">
                  <a:lnSpc>
                    <a:spcPct val="90000"/>
                  </a:lnSpc>
                  <a:spcBef>
                    <a:spcPct val="20000"/>
                  </a:spcBef>
                  <a:buFont typeface="Verdana" pitchFamily="34" charset="0"/>
                  <a:buChar char="-"/>
                </a:pPr>
                <a:endParaRPr lang="en-US" altLang="zh-TW" sz="400" dirty="0" smtClean="0">
                  <a:ea typeface="新細明體" pitchFamily="18" charset="-120"/>
                </a:endParaRPr>
              </a:p>
              <a:p>
                <a:pPr marL="342900" indent="-342900">
                  <a:lnSpc>
                    <a:spcPct val="90000"/>
                  </a:lnSpc>
                  <a:spcBef>
                    <a:spcPct val="20000"/>
                  </a:spcBef>
                </a:pPr>
                <a:r>
                  <a:rPr lang="en-US" altLang="zh-TW" sz="1800" dirty="0" smtClean="0">
                    <a:ea typeface="新細明體" pitchFamily="18" charset="-120"/>
                  </a:rPr>
                  <a:t>An infinite plane is defined by the function:</a:t>
                </a:r>
              </a:p>
              <a:p>
                <a:pPr marL="742950" lvl="1" indent="-285750">
                  <a:lnSpc>
                    <a:spcPct val="90000"/>
                  </a:lnSpc>
                  <a:spcBef>
                    <a:spcPct val="20000"/>
                  </a:spcBef>
                  <a:buNone/>
                </a:pPr>
                <a:r>
                  <a:rPr lang="en-US" altLang="zh-TW" sz="1400" dirty="0" smtClean="0">
                    <a:solidFill>
                      <a:schemeClr val="tx1"/>
                    </a:solidFill>
                    <a:latin typeface="Times New Roman" pitchFamily="18" charset="0"/>
                    <a:ea typeface="新細明體" pitchFamily="18" charset="-120"/>
                  </a:rPr>
                  <a:t>              </a:t>
                </a:r>
                <a:r>
                  <a:rPr lang="en-US" altLang="zh-TW" sz="2200" b="1" i="1" dirty="0" smtClean="0">
                    <a:solidFill>
                      <a:schemeClr val="tx1"/>
                    </a:solidFill>
                    <a:latin typeface="Times New Roman" pitchFamily="18" charset="0"/>
                    <a:ea typeface="新細明體" pitchFamily="18" charset="-120"/>
                  </a:rPr>
                  <a:t>f(</a:t>
                </a:r>
                <a:r>
                  <a:rPr lang="en-US" altLang="zh-TW" sz="2200" b="1" i="1" dirty="0" err="1" smtClean="0">
                    <a:solidFill>
                      <a:schemeClr val="tx1"/>
                    </a:solidFill>
                    <a:latin typeface="Times New Roman" pitchFamily="18" charset="0"/>
                    <a:ea typeface="新細明體" pitchFamily="18" charset="-120"/>
                  </a:rPr>
                  <a:t>x,y,z</a:t>
                </a:r>
                <a:r>
                  <a:rPr lang="en-US" altLang="zh-TW" sz="2200" b="1" i="1" dirty="0" smtClean="0">
                    <a:solidFill>
                      <a:schemeClr val="tx1"/>
                    </a:solidFill>
                    <a:latin typeface="Times New Roman" pitchFamily="18" charset="0"/>
                    <a:ea typeface="新細明體" pitchFamily="18" charset="-120"/>
                  </a:rPr>
                  <a:t>) = Ax + By + </a:t>
                </a:r>
                <a:r>
                  <a:rPr lang="en-US" altLang="zh-TW" sz="2200" b="1" i="1" dirty="0" err="1" smtClean="0">
                    <a:solidFill>
                      <a:schemeClr val="tx1"/>
                    </a:solidFill>
                    <a:latin typeface="Times New Roman" pitchFamily="18" charset="0"/>
                    <a:ea typeface="新細明體" pitchFamily="18" charset="-120"/>
                  </a:rPr>
                  <a:t>Cz</a:t>
                </a:r>
                <a:r>
                  <a:rPr lang="en-US" altLang="zh-TW" sz="2200" b="1" i="1" dirty="0" smtClean="0">
                    <a:solidFill>
                      <a:schemeClr val="tx1"/>
                    </a:solidFill>
                    <a:latin typeface="Times New Roman" pitchFamily="18" charset="0"/>
                    <a:ea typeface="新細明體" pitchFamily="18" charset="-120"/>
                  </a:rPr>
                  <a:t> + D</a:t>
                </a:r>
              </a:p>
              <a:p>
                <a:pPr marL="742950" lvl="1" indent="-285750">
                  <a:lnSpc>
                    <a:spcPct val="90000"/>
                  </a:lnSpc>
                  <a:spcBef>
                    <a:spcPct val="20000"/>
                  </a:spcBef>
                  <a:buNone/>
                </a:pPr>
                <a:endParaRPr lang="en-US" altLang="zh-TW" sz="400" dirty="0" smtClean="0">
                  <a:latin typeface="Times New Roman" pitchFamily="18" charset="0"/>
                  <a:ea typeface="新細明體" pitchFamily="18" charset="-120"/>
                </a:endParaRPr>
              </a:p>
              <a:p>
                <a:pPr marL="742950" lvl="1" indent="-285750">
                  <a:lnSpc>
                    <a:spcPct val="90000"/>
                  </a:lnSpc>
                  <a:spcBef>
                    <a:spcPct val="20000"/>
                  </a:spcBef>
                  <a:buNone/>
                </a:pPr>
                <a:endParaRPr lang="en-US" altLang="zh-TW" sz="400" dirty="0" smtClean="0">
                  <a:latin typeface="Times New Roman" pitchFamily="18" charset="0"/>
                  <a:ea typeface="新細明體" pitchFamily="18" charset="-120"/>
                </a:endParaRPr>
              </a:p>
              <a:p>
                <a:pPr marL="742950" lvl="1" indent="-285750">
                  <a:lnSpc>
                    <a:spcPct val="90000"/>
                  </a:lnSpc>
                  <a:spcBef>
                    <a:spcPct val="20000"/>
                  </a:spcBef>
                  <a:buNone/>
                </a:pPr>
                <a:endParaRPr lang="en-US" altLang="zh-TW" sz="400" dirty="0" smtClean="0">
                  <a:latin typeface="Times New Roman" pitchFamily="18" charset="0"/>
                  <a:ea typeface="新細明體" pitchFamily="18" charset="-120"/>
                </a:endParaRPr>
              </a:p>
              <a:p>
                <a:pPr marL="342900" indent="-342900">
                  <a:lnSpc>
                    <a:spcPct val="90000"/>
                  </a:lnSpc>
                  <a:spcBef>
                    <a:spcPct val="20000"/>
                  </a:spcBef>
                </a:pPr>
                <a:r>
                  <a:rPr lang="en-US" altLang="zh-TW" sz="1800" dirty="0" smtClean="0">
                    <a:ea typeface="新細明體" pitchFamily="18" charset="-120"/>
                  </a:rPr>
                  <a:t>A sphere of radius </a:t>
                </a:r>
                <a:r>
                  <a:rPr lang="en-US" altLang="zh-TW" sz="1800" i="1" dirty="0" smtClean="0">
                    <a:ea typeface="新細明體" pitchFamily="18" charset="-120"/>
                  </a:rPr>
                  <a:t>R</a:t>
                </a:r>
                <a:r>
                  <a:rPr lang="en-US" altLang="zh-TW" sz="1800" dirty="0" smtClean="0">
                    <a:ea typeface="新細明體" pitchFamily="18" charset="-120"/>
                  </a:rPr>
                  <a:t> in 3-space:</a:t>
                </a:r>
              </a:p>
              <a:p>
                <a:pPr marL="342900" indent="-342900">
                  <a:lnSpc>
                    <a:spcPct val="90000"/>
                  </a:lnSpc>
                  <a:spcBef>
                    <a:spcPct val="20000"/>
                  </a:spcBef>
                  <a:buNone/>
                </a:pPr>
                <a:r>
                  <a:rPr lang="en-US" altLang="zh-TW" sz="2200" b="1" i="1" dirty="0" smtClean="0">
                    <a:latin typeface="Times New Roman" pitchFamily="18" charset="0"/>
                    <a:ea typeface="新細明體" pitchFamily="18" charset="-120"/>
                  </a:rPr>
                  <a:t>               f(</a:t>
                </a:r>
                <a:r>
                  <a:rPr lang="en-US" altLang="zh-TW" sz="2200" b="1" i="1" dirty="0" err="1" smtClean="0">
                    <a:latin typeface="Times New Roman" pitchFamily="18" charset="0"/>
                    <a:ea typeface="新細明體" pitchFamily="18" charset="-120"/>
                  </a:rPr>
                  <a:t>x,y,z</a:t>
                </a:r>
                <a:r>
                  <a:rPr lang="en-US" altLang="zh-TW" sz="2200" b="1" i="1" dirty="0" smtClean="0">
                    <a:latin typeface="Times New Roman" pitchFamily="18" charset="0"/>
                    <a:ea typeface="新細明體" pitchFamily="18" charset="-120"/>
                  </a:rPr>
                  <a:t>) = x</a:t>
                </a:r>
                <a:r>
                  <a:rPr lang="en-US" altLang="zh-TW" sz="2200" b="1" i="1" baseline="30000" dirty="0" smtClean="0">
                    <a:latin typeface="Times New Roman" pitchFamily="18" charset="0"/>
                    <a:ea typeface="新細明體" pitchFamily="18" charset="-120"/>
                  </a:rPr>
                  <a:t>2</a:t>
                </a:r>
                <a:r>
                  <a:rPr lang="en-US" altLang="zh-TW" sz="2200" b="1" i="1" dirty="0" smtClean="0">
                    <a:latin typeface="Times New Roman" pitchFamily="18" charset="0"/>
                    <a:ea typeface="新細明體" pitchFamily="18" charset="-120"/>
                  </a:rPr>
                  <a:t> + y</a:t>
                </a:r>
                <a:r>
                  <a:rPr lang="en-US" altLang="zh-TW" sz="2200" b="1" i="1" baseline="30000" dirty="0" smtClean="0">
                    <a:latin typeface="Times New Roman" pitchFamily="18" charset="0"/>
                    <a:ea typeface="新細明體" pitchFamily="18" charset="-120"/>
                  </a:rPr>
                  <a:t>2 </a:t>
                </a:r>
                <a:r>
                  <a:rPr lang="en-US" altLang="zh-TW" sz="2200" b="1" i="1" dirty="0" smtClean="0">
                    <a:latin typeface="Times New Roman" pitchFamily="18" charset="0"/>
                    <a:ea typeface="新細明體" pitchFamily="18" charset="-120"/>
                  </a:rPr>
                  <a:t>+ z</a:t>
                </a:r>
                <a:r>
                  <a:rPr lang="en-US" altLang="zh-TW" sz="2200" b="1" i="1" baseline="30000" dirty="0" smtClean="0">
                    <a:latin typeface="Times New Roman" pitchFamily="18" charset="0"/>
                    <a:ea typeface="新細明體" pitchFamily="18" charset="-120"/>
                  </a:rPr>
                  <a:t>2 </a:t>
                </a:r>
                <a:r>
                  <a:rPr lang="en-US" altLang="zh-TW" sz="2200" b="1" i="1" dirty="0" smtClean="0">
                    <a:latin typeface="Times New Roman" pitchFamily="18" charset="0"/>
                    <a:ea typeface="新細明體" pitchFamily="18" charset="-120"/>
                  </a:rPr>
                  <a:t>– R</a:t>
                </a:r>
                <a:r>
                  <a:rPr lang="en-US" altLang="zh-TW" sz="2200" b="1" i="1" baseline="30000" dirty="0" smtClean="0">
                    <a:latin typeface="Times New Roman" pitchFamily="18" charset="0"/>
                    <a:ea typeface="新細明體" pitchFamily="18" charset="-120"/>
                  </a:rPr>
                  <a:t>2</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914400"/>
                <a:ext cx="8229600" cy="3771900"/>
              </a:xfrm>
              <a:blipFill rotWithShape="1">
                <a:blip r:embed="rId2"/>
                <a:stretch>
                  <a:fillRect l="-667" t="-3069" r="-296" b="-2262"/>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Ray-Object Intersection (1/5)</a:t>
            </a:r>
            <a:endParaRPr lang="en-US" dirty="0"/>
          </a:p>
        </p:txBody>
      </p:sp>
      <p:sp>
        <p:nvSpPr>
          <p:cNvPr id="6" name="Slide Number Placeholder 5"/>
          <p:cNvSpPr>
            <a:spLocks noGrp="1"/>
          </p:cNvSpPr>
          <p:nvPr>
            <p:ph type="sldNum" sz="quarter" idx="4"/>
          </p:nvPr>
        </p:nvSpPr>
        <p:spPr/>
        <p:txBody>
          <a:bodyPr/>
          <a:lstStyle/>
          <a:p>
            <a:fld id="{878FC6C6-EB77-4A33-8CE7-3A064FF17C51}" type="slidenum">
              <a:rPr lang="en-US" smtClean="0"/>
              <a:pPr/>
              <a:t>13</a:t>
            </a:fld>
            <a:r>
              <a:rPr lang="en-US" dirty="0" smtClean="0"/>
              <a:t> of 48</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744469"/>
            <a:ext cx="1891665" cy="1937385"/>
          </a:xfrm>
          <a:prstGeom prst="rect">
            <a:avLst/>
          </a:prstGeom>
        </p:spPr>
      </p:pic>
    </p:spTree>
    <p:extLst>
      <p:ext uri="{BB962C8B-B14F-4D97-AF65-F5344CB8AC3E}">
        <p14:creationId xmlns:p14="http://schemas.microsoft.com/office/powerpoint/2010/main" val="121917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animEffect transition="in" filter="fade">
                                      <p:cBhvr>
                                        <p:cTn id="47" dur="500"/>
                                        <p:tgtEl>
                                          <p:spTgt spid="5">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4" end="14"/>
                                            </p:txEl>
                                          </p:spTgt>
                                        </p:tgtEl>
                                        <p:attrNameLst>
                                          <p:attrName>style.visibility</p:attrName>
                                        </p:attrNameLst>
                                      </p:cBhvr>
                                      <p:to>
                                        <p:strVal val="visible"/>
                                      </p:to>
                                    </p:set>
                                    <p:animEffect transition="in" filter="fade">
                                      <p:cBhvr>
                                        <p:cTn id="52" dur="500"/>
                                        <p:tgtEl>
                                          <p:spTgt spid="5">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fade">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9" end="19"/>
                                            </p:txEl>
                                          </p:spTgt>
                                        </p:tgtEl>
                                        <p:attrNameLst>
                                          <p:attrName>style.visibility</p:attrName>
                                        </p:attrNameLst>
                                      </p:cBhvr>
                                      <p:to>
                                        <p:strVal val="visible"/>
                                      </p:to>
                                    </p:set>
                                    <p:animEffect transition="in" filter="fade">
                                      <p:cBhvr>
                                        <p:cTn id="67"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971550"/>
                <a:ext cx="8229600" cy="3771900"/>
              </a:xfrm>
            </p:spPr>
            <p:txBody>
              <a:bodyPr>
                <a:normAutofit fontScale="85000" lnSpcReduction="20000"/>
              </a:bodyPr>
              <a:lstStyle/>
              <a:p>
                <a:pPr marL="0" indent="0">
                  <a:lnSpc>
                    <a:spcPct val="90000"/>
                  </a:lnSpc>
                  <a:spcBef>
                    <a:spcPct val="20000"/>
                  </a:spcBef>
                  <a:buNone/>
                </a:pPr>
                <a:r>
                  <a:rPr lang="en-US" sz="2000" dirty="0" smtClean="0">
                    <a:solidFill>
                      <a:srgbClr val="0070C0"/>
                    </a:solidFill>
                    <a:ea typeface="新細明體" pitchFamily="18" charset="-120"/>
                  </a:rPr>
                  <a:t>Implicit objects (continued)</a:t>
                </a:r>
              </a:p>
              <a:p>
                <a:pPr marL="342900" indent="-342900">
                  <a:lnSpc>
                    <a:spcPct val="90000"/>
                  </a:lnSpc>
                  <a:spcBef>
                    <a:spcPct val="20000"/>
                  </a:spcBef>
                </a:pPr>
                <a:r>
                  <a:rPr lang="en-US" altLang="zh-TW" sz="1800" dirty="0">
                    <a:ea typeface="新細明體" pitchFamily="18" charset="-120"/>
                  </a:rPr>
                  <a:t>At what points (if any) does </a:t>
                </a:r>
                <a:r>
                  <a:rPr lang="en-US" altLang="zh-TW" sz="1800" dirty="0" smtClean="0">
                    <a:ea typeface="新細明體" pitchFamily="18" charset="-120"/>
                  </a:rPr>
                  <a:t>the ray </a:t>
                </a:r>
                <a:r>
                  <a:rPr lang="en-US" altLang="zh-TW" sz="1800" dirty="0">
                    <a:ea typeface="新細明體" pitchFamily="18" charset="-120"/>
                  </a:rPr>
                  <a:t>intersect </a:t>
                </a:r>
                <a:r>
                  <a:rPr lang="en-US" altLang="zh-TW" sz="1800" dirty="0" smtClean="0">
                    <a:ea typeface="新細明體" pitchFamily="18" charset="-120"/>
                  </a:rPr>
                  <a:t>an object</a:t>
                </a:r>
                <a:r>
                  <a:rPr lang="en-US" altLang="zh-TW" sz="1800" dirty="0">
                    <a:ea typeface="新細明體" pitchFamily="18" charset="-120"/>
                  </a:rPr>
                  <a:t>?</a:t>
                </a:r>
              </a:p>
              <a:p>
                <a:pPr marL="342900" indent="-342900">
                  <a:lnSpc>
                    <a:spcPct val="90000"/>
                  </a:lnSpc>
                  <a:spcBef>
                    <a:spcPct val="20000"/>
                  </a:spcBef>
                </a:pPr>
                <a:r>
                  <a:rPr lang="en-US" altLang="zh-TW" sz="1800" dirty="0">
                    <a:ea typeface="新細明體" pitchFamily="18" charset="-120"/>
                  </a:rPr>
                  <a:t>Points on </a:t>
                </a:r>
                <a:r>
                  <a:rPr lang="en-US" altLang="zh-TW" sz="1800" dirty="0" smtClean="0">
                    <a:ea typeface="新細明體" pitchFamily="18" charset="-120"/>
                  </a:rPr>
                  <a:t>a ray </a:t>
                </a:r>
                <a:r>
                  <a:rPr lang="en-US" altLang="zh-TW" sz="1800" dirty="0">
                    <a:ea typeface="新細明體" pitchFamily="18" charset="-120"/>
                  </a:rPr>
                  <a:t>have form </a:t>
                </a:r>
                <a:r>
                  <a:rPr lang="en-US" altLang="zh-TW" sz="1800" b="1" i="1" dirty="0">
                    <a:ea typeface="新細明體" pitchFamily="18" charset="-120"/>
                  </a:rPr>
                  <a:t>P</a:t>
                </a:r>
                <a:r>
                  <a:rPr lang="en-US" altLang="zh-TW" sz="1800" dirty="0">
                    <a:ea typeface="新細明體" pitchFamily="18" charset="-120"/>
                  </a:rPr>
                  <a:t> + </a:t>
                </a:r>
                <a:r>
                  <a:rPr lang="en-US" altLang="zh-TW" sz="1800" i="1" dirty="0" smtClean="0">
                    <a:ea typeface="新細明體" pitchFamily="18" charset="-120"/>
                  </a:rPr>
                  <a:t>t</a:t>
                </a:r>
                <a:r>
                  <a:rPr lang="en-US" altLang="zh-TW" sz="1800" b="1" i="1" dirty="0" smtClean="0">
                    <a:ea typeface="新細明體" pitchFamily="18" charset="-120"/>
                  </a:rPr>
                  <a:t>d</a:t>
                </a:r>
                <a:r>
                  <a:rPr lang="en-US" altLang="zh-TW" sz="1800" dirty="0" smtClean="0">
                    <a:ea typeface="新細明體" pitchFamily="18" charset="-120"/>
                  </a:rPr>
                  <a:t> where </a:t>
                </a:r>
                <a:r>
                  <a:rPr lang="en-US" altLang="zh-TW" sz="1800" i="1" dirty="0" smtClean="0">
                    <a:ea typeface="新細明體" pitchFamily="18" charset="-120"/>
                  </a:rPr>
                  <a:t>t</a:t>
                </a:r>
                <a:r>
                  <a:rPr lang="en-US" altLang="zh-TW" sz="1800" dirty="0" smtClean="0">
                    <a:ea typeface="新細明體" pitchFamily="18" charset="-120"/>
                  </a:rPr>
                  <a:t> is any non-negative real number</a:t>
                </a:r>
                <a:endParaRPr lang="en-US" altLang="zh-TW" sz="1800" b="1" i="1" dirty="0">
                  <a:ea typeface="新細明體" pitchFamily="18" charset="-120"/>
                </a:endParaRPr>
              </a:p>
              <a:p>
                <a:pPr marL="342900" indent="-342900">
                  <a:lnSpc>
                    <a:spcPct val="90000"/>
                  </a:lnSpc>
                  <a:spcBef>
                    <a:spcPct val="20000"/>
                  </a:spcBef>
                </a:pPr>
                <a:r>
                  <a:rPr lang="en-US" altLang="zh-TW" sz="1800" dirty="0" smtClean="0">
                    <a:ea typeface="新細明體" pitchFamily="18" charset="-120"/>
                  </a:rPr>
                  <a:t>A surface point Q lying on an object has the property that </a:t>
                </a:r>
                <a:r>
                  <a:rPr lang="en-US" altLang="zh-TW" sz="1800" i="1" dirty="0">
                    <a:ea typeface="新細明體" pitchFamily="18" charset="-120"/>
                  </a:rPr>
                  <a:t>f(Q)</a:t>
                </a:r>
                <a:r>
                  <a:rPr lang="en-US" altLang="zh-TW" sz="1800" dirty="0">
                    <a:ea typeface="新細明體" pitchFamily="18" charset="-120"/>
                  </a:rPr>
                  <a:t> = </a:t>
                </a:r>
                <a14:m>
                  <m:oMath xmlns:m="http://schemas.openxmlformats.org/officeDocument/2006/math">
                    <m:r>
                      <a:rPr lang="en-US" altLang="zh-TW" sz="1800" i="1" dirty="0" smtClean="0">
                        <a:latin typeface="Cambria Math"/>
                        <a:ea typeface="新細明體" pitchFamily="18" charset="-120"/>
                      </a:rPr>
                      <m:t>0</m:t>
                    </m:r>
                  </m:oMath>
                </a14:m>
                <a:endParaRPr lang="en-US" altLang="zh-TW" sz="1800" dirty="0" smtClean="0">
                  <a:ea typeface="新細明體" pitchFamily="18" charset="-120"/>
                </a:endParaRPr>
              </a:p>
              <a:p>
                <a:pPr marL="342900" indent="-342900">
                  <a:lnSpc>
                    <a:spcPct val="90000"/>
                  </a:lnSpc>
                  <a:spcBef>
                    <a:spcPct val="20000"/>
                  </a:spcBef>
                </a:pPr>
                <a:r>
                  <a:rPr lang="en-US" altLang="zh-TW" sz="1800" dirty="0" smtClean="0">
                    <a:ea typeface="新細明體" pitchFamily="18" charset="-120"/>
                  </a:rPr>
                  <a:t>Combining</a:t>
                </a:r>
                <a:r>
                  <a:rPr lang="en-US" altLang="zh-TW" sz="1800" dirty="0">
                    <a:ea typeface="新細明體" pitchFamily="18" charset="-120"/>
                  </a:rPr>
                  <a:t>, we want to know “For which values of </a:t>
                </a:r>
                <a:r>
                  <a:rPr lang="en-US" altLang="zh-TW" sz="1800" i="1" dirty="0">
                    <a:ea typeface="新細明體" pitchFamily="18" charset="-120"/>
                  </a:rPr>
                  <a:t>t</a:t>
                </a:r>
                <a:r>
                  <a:rPr lang="en-US" altLang="zh-TW" sz="1800" dirty="0">
                    <a:ea typeface="新細明體" pitchFamily="18" charset="-120"/>
                  </a:rPr>
                  <a:t> is </a:t>
                </a:r>
                <a:r>
                  <a:rPr lang="en-US" altLang="zh-TW" sz="1800" i="1" dirty="0">
                    <a:ea typeface="新細明體" pitchFamily="18" charset="-120"/>
                  </a:rPr>
                  <a:t>f(</a:t>
                </a:r>
                <a:r>
                  <a:rPr lang="en-US" altLang="zh-TW" sz="1800" b="1" i="1" dirty="0">
                    <a:ea typeface="新細明體" pitchFamily="18" charset="-120"/>
                  </a:rPr>
                  <a:t>P</a:t>
                </a:r>
                <a:r>
                  <a:rPr lang="en-US" altLang="zh-TW" sz="1800" i="1" dirty="0">
                    <a:ea typeface="新細明體" pitchFamily="18" charset="-120"/>
                  </a:rPr>
                  <a:t> + t</a:t>
                </a:r>
                <a:r>
                  <a:rPr lang="en-US" altLang="zh-TW" sz="1800" b="1" i="1" dirty="0">
                    <a:ea typeface="新細明體" pitchFamily="18" charset="-120"/>
                  </a:rPr>
                  <a:t>d</a:t>
                </a:r>
                <a:r>
                  <a:rPr lang="en-US" altLang="zh-TW" sz="1800" i="1" dirty="0">
                    <a:ea typeface="新細明體" pitchFamily="18" charset="-120"/>
                  </a:rPr>
                  <a:t>)</a:t>
                </a:r>
                <a:r>
                  <a:rPr lang="en-US" altLang="zh-TW" sz="1800" dirty="0">
                    <a:ea typeface="新細明體" pitchFamily="18" charset="-120"/>
                  </a:rPr>
                  <a:t> = </a:t>
                </a:r>
                <a14:m>
                  <m:oMath xmlns:m="http://schemas.openxmlformats.org/officeDocument/2006/math">
                    <m:r>
                      <a:rPr lang="en-US" altLang="zh-TW" sz="1800" i="1" dirty="0" smtClean="0">
                        <a:latin typeface="Cambria Math"/>
                        <a:ea typeface="新細明體" pitchFamily="18" charset="-120"/>
                      </a:rPr>
                      <m:t>0</m:t>
                    </m:r>
                  </m:oMath>
                </a14:m>
                <a:r>
                  <a:rPr lang="en-US" altLang="zh-TW" sz="1800" dirty="0" smtClean="0">
                    <a:ea typeface="新細明體" pitchFamily="18" charset="-120"/>
                  </a:rPr>
                  <a:t> ?”</a:t>
                </a: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smtClean="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0" indent="0">
                  <a:lnSpc>
                    <a:spcPct val="90000"/>
                  </a:lnSpc>
                  <a:spcBef>
                    <a:spcPct val="20000"/>
                  </a:spcBef>
                  <a:buNone/>
                </a:pPr>
                <a:endParaRPr lang="en-US" altLang="zh-TW" sz="1800" dirty="0" smtClean="0">
                  <a:ea typeface="新細明體" pitchFamily="18" charset="-120"/>
                </a:endParaRPr>
              </a:p>
              <a:p>
                <a:pPr marL="0" indent="0">
                  <a:lnSpc>
                    <a:spcPct val="90000"/>
                  </a:lnSpc>
                  <a:spcBef>
                    <a:spcPct val="20000"/>
                  </a:spcBef>
                  <a:buNone/>
                </a:pPr>
                <a:endParaRPr lang="en-US" altLang="zh-TW" sz="1800" dirty="0">
                  <a:ea typeface="新細明體" pitchFamily="18" charset="-120"/>
                </a:endParaRPr>
              </a:p>
              <a:p>
                <a:pPr marL="342900" indent="-342900">
                  <a:lnSpc>
                    <a:spcPct val="90000"/>
                  </a:lnSpc>
                  <a:spcBef>
                    <a:spcPct val="20000"/>
                  </a:spcBef>
                </a:pPr>
                <a:endParaRPr lang="en-US" altLang="zh-TW" sz="1800" dirty="0" smtClean="0">
                  <a:ea typeface="新細明體" pitchFamily="18" charset="-120"/>
                </a:endParaRPr>
              </a:p>
              <a:p>
                <a:pPr marL="342900" indent="-342900">
                  <a:lnSpc>
                    <a:spcPct val="90000"/>
                  </a:lnSpc>
                  <a:spcBef>
                    <a:spcPct val="20000"/>
                  </a:spcBef>
                </a:pPr>
                <a:endParaRPr lang="en-US" altLang="zh-TW" sz="1800" dirty="0" smtClean="0">
                  <a:ea typeface="新細明體" pitchFamily="18" charset="-120"/>
                </a:endParaRPr>
              </a:p>
              <a:p>
                <a:pPr marL="342900" indent="-342900">
                  <a:lnSpc>
                    <a:spcPct val="90000"/>
                  </a:lnSpc>
                  <a:spcBef>
                    <a:spcPct val="20000"/>
                  </a:spcBef>
                </a:pPr>
                <a:endParaRPr lang="en-US" altLang="zh-TW" sz="1800" dirty="0" smtClean="0">
                  <a:ea typeface="新細明體" pitchFamily="18" charset="-120"/>
                </a:endParaRPr>
              </a:p>
              <a:p>
                <a:pPr marL="342900" indent="-342900">
                  <a:lnSpc>
                    <a:spcPct val="90000"/>
                  </a:lnSpc>
                  <a:spcBef>
                    <a:spcPct val="20000"/>
                  </a:spcBef>
                </a:pPr>
                <a:r>
                  <a:rPr lang="en-US" altLang="zh-TW" sz="1800" dirty="0" smtClean="0">
                    <a:ea typeface="新細明體" pitchFamily="18" charset="-120"/>
                  </a:rPr>
                  <a:t>We </a:t>
                </a:r>
                <a:r>
                  <a:rPr lang="en-US" altLang="zh-TW" sz="1800" dirty="0">
                    <a:ea typeface="新細明體" pitchFamily="18" charset="-120"/>
                  </a:rPr>
                  <a:t>are solving a system of simultaneous equations in </a:t>
                </a:r>
                <a:r>
                  <a:rPr lang="en-US" altLang="zh-TW" sz="1800" i="1" dirty="0">
                    <a:ea typeface="新細明體" pitchFamily="18" charset="-120"/>
                  </a:rPr>
                  <a:t>x</a:t>
                </a:r>
                <a:r>
                  <a:rPr lang="en-US" altLang="zh-TW" sz="1800" dirty="0">
                    <a:ea typeface="新細明體" pitchFamily="18" charset="-120"/>
                  </a:rPr>
                  <a:t>, </a:t>
                </a:r>
                <a:r>
                  <a:rPr lang="en-US" altLang="zh-TW" sz="1800" i="1" dirty="0">
                    <a:ea typeface="新細明體" pitchFamily="18" charset="-120"/>
                  </a:rPr>
                  <a:t>y</a:t>
                </a:r>
                <a:r>
                  <a:rPr lang="en-US" altLang="zh-TW" sz="1800" dirty="0">
                    <a:ea typeface="新細明體" pitchFamily="18" charset="-120"/>
                  </a:rPr>
                  <a:t> (in 2D) or </a:t>
                </a:r>
                <a:r>
                  <a:rPr lang="en-US" altLang="zh-TW" sz="1800" i="1" dirty="0">
                    <a:ea typeface="新細明體" pitchFamily="18" charset="-120"/>
                  </a:rPr>
                  <a:t>x</a:t>
                </a:r>
                <a:r>
                  <a:rPr lang="en-US" altLang="zh-TW" sz="1800" dirty="0">
                    <a:ea typeface="新細明體" pitchFamily="18" charset="-120"/>
                  </a:rPr>
                  <a:t>, </a:t>
                </a:r>
                <a:r>
                  <a:rPr lang="en-US" altLang="zh-TW" sz="1800" i="1" dirty="0">
                    <a:ea typeface="新細明體" pitchFamily="18" charset="-120"/>
                  </a:rPr>
                  <a:t>y</a:t>
                </a:r>
                <a:r>
                  <a:rPr lang="en-US" altLang="zh-TW" sz="1800" dirty="0">
                    <a:ea typeface="新細明體" pitchFamily="18" charset="-120"/>
                  </a:rPr>
                  <a:t>, </a:t>
                </a:r>
                <a:r>
                  <a:rPr lang="en-US" altLang="zh-TW" sz="1800" i="1" dirty="0">
                    <a:ea typeface="新細明體" pitchFamily="18" charset="-120"/>
                  </a:rPr>
                  <a:t>z</a:t>
                </a:r>
                <a:r>
                  <a:rPr lang="en-US" altLang="zh-TW" sz="1800" dirty="0">
                    <a:ea typeface="新細明體" pitchFamily="18" charset="-120"/>
                  </a:rPr>
                  <a:t> (in 3D)</a:t>
                </a:r>
              </a:p>
              <a:p>
                <a:pPr marL="0" indent="0">
                  <a:lnSpc>
                    <a:spcPct val="90000"/>
                  </a:lnSpc>
                  <a:spcBef>
                    <a:spcPct val="20000"/>
                  </a:spcBef>
                  <a:buNone/>
                </a:pPr>
                <a:endParaRPr lang="en-US" sz="2000" dirty="0">
                  <a:solidFill>
                    <a:srgbClr val="0070C0"/>
                  </a:solidFill>
                  <a:ea typeface="新細明體" pitchFamily="18" charset="-120"/>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971550"/>
                <a:ext cx="8229600" cy="3771900"/>
              </a:xfrm>
              <a:blipFill rotWithShape="1">
                <a:blip r:embed="rId2"/>
                <a:stretch>
                  <a:fillRect l="-444" t="-2423" b="-1777"/>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Ray-Object Intersection (2/5)</a:t>
            </a:r>
            <a:endParaRPr lang="en-US" dirty="0"/>
          </a:p>
        </p:txBody>
      </p:sp>
      <p:pic>
        <p:nvPicPr>
          <p:cNvPr id="24" name="Picture 2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71057" y="2204932"/>
            <a:ext cx="4001143" cy="2119418"/>
          </a:xfrm>
          <a:prstGeom prst="rect">
            <a:avLst/>
          </a:prstGeom>
          <a:noFill/>
          <a:ln w="9525">
            <a:noFill/>
            <a:miter lim="800000"/>
            <a:headEnd/>
            <a:tailEnd/>
          </a:ln>
        </p:spPr>
      </p:pic>
      <p:sp>
        <p:nvSpPr>
          <p:cNvPr id="4" name="Slide Number Placeholder 3"/>
          <p:cNvSpPr>
            <a:spLocks noGrp="1"/>
          </p:cNvSpPr>
          <p:nvPr>
            <p:ph type="sldNum" sz="quarter" idx="4"/>
          </p:nvPr>
        </p:nvSpPr>
        <p:spPr/>
        <p:txBody>
          <a:bodyPr/>
          <a:lstStyle/>
          <a:p>
            <a:fld id="{878FC6C6-EB77-4A33-8CE7-3A064FF17C51}" type="slidenum">
              <a:rPr lang="en-US" smtClean="0"/>
              <a:pPr/>
              <a:t>14</a:t>
            </a:fld>
            <a:r>
              <a:rPr lang="en-US" dirty="0" smtClean="0"/>
              <a:t> of 48</a:t>
            </a:r>
            <a:endParaRPr lang="en-US" dirty="0"/>
          </a:p>
        </p:txBody>
      </p:sp>
    </p:spTree>
    <p:extLst>
      <p:ext uri="{BB962C8B-B14F-4D97-AF65-F5344CB8AC3E}">
        <p14:creationId xmlns:p14="http://schemas.microsoft.com/office/powerpoint/2010/main" val="282585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animEffect transition="in" filter="fade">
                                      <p:cBhvr>
                                        <p:cTn id="3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p:txBody>
          <a:bodyPr>
            <a:noAutofit/>
          </a:bodyPr>
          <a:lstStyle/>
          <a:p>
            <a:pPr marL="0" indent="0">
              <a:lnSpc>
                <a:spcPct val="90000"/>
              </a:lnSpc>
              <a:spcBef>
                <a:spcPct val="20000"/>
              </a:spcBef>
              <a:buNone/>
            </a:pPr>
            <a:r>
              <a:rPr lang="en-US" dirty="0" smtClean="0">
                <a:solidFill>
                  <a:srgbClr val="0070C0"/>
                </a:solidFill>
                <a:ea typeface="新細明體" pitchFamily="18" charset="-120"/>
              </a:rPr>
              <a:t>2D ray-circle intersection example</a:t>
            </a:r>
          </a:p>
          <a:p>
            <a:pPr marL="342900" indent="-342900">
              <a:lnSpc>
                <a:spcPct val="90000"/>
              </a:lnSpc>
              <a:spcBef>
                <a:spcPct val="20000"/>
              </a:spcBef>
            </a:pPr>
            <a:r>
              <a:rPr lang="en-US" altLang="zh-TW" sz="1800" dirty="0">
                <a:ea typeface="新細明體" pitchFamily="18" charset="-120"/>
              </a:rPr>
              <a:t>Consider </a:t>
            </a:r>
            <a:r>
              <a:rPr lang="en-US" altLang="zh-TW" sz="1800" dirty="0" smtClean="0">
                <a:ea typeface="新細明體" pitchFamily="18" charset="-120"/>
              </a:rPr>
              <a:t>the eye-point </a:t>
            </a:r>
            <a:r>
              <a:rPr lang="en-US" altLang="zh-TW" sz="1800" b="1" i="1" dirty="0">
                <a:ea typeface="新細明體" pitchFamily="18" charset="-120"/>
              </a:rPr>
              <a:t>P</a:t>
            </a:r>
            <a:r>
              <a:rPr lang="en-US" altLang="zh-TW" sz="1800" dirty="0">
                <a:ea typeface="新細明體" pitchFamily="18" charset="-120"/>
              </a:rPr>
              <a:t> = (-3, 1), </a:t>
            </a:r>
            <a:r>
              <a:rPr lang="en-US" altLang="zh-TW" sz="1800" dirty="0" smtClean="0">
                <a:ea typeface="新細明體" pitchFamily="18" charset="-120"/>
              </a:rPr>
              <a:t>the direction </a:t>
            </a:r>
            <a:r>
              <a:rPr lang="en-US" altLang="zh-TW" sz="1800" dirty="0">
                <a:ea typeface="新細明體" pitchFamily="18" charset="-120"/>
              </a:rPr>
              <a:t>vector </a:t>
            </a:r>
            <a:r>
              <a:rPr lang="en-US" altLang="zh-TW" sz="1800" b="1" i="1" dirty="0">
                <a:ea typeface="新細明體" pitchFamily="18" charset="-120"/>
              </a:rPr>
              <a:t>d</a:t>
            </a:r>
            <a:r>
              <a:rPr lang="en-US" altLang="zh-TW" sz="1800" dirty="0">
                <a:ea typeface="新細明體" pitchFamily="18" charset="-120"/>
              </a:rPr>
              <a:t> = (.8, -.6) and </a:t>
            </a:r>
            <a:r>
              <a:rPr lang="en-US" altLang="zh-TW" sz="1800" dirty="0" smtClean="0">
                <a:ea typeface="新細明體" pitchFamily="18" charset="-120"/>
              </a:rPr>
              <a:t>the unit circle:  </a:t>
            </a:r>
            <a:r>
              <a:rPr lang="en-US" altLang="zh-TW" sz="1800" b="1" i="1" dirty="0" smtClean="0">
                <a:latin typeface="Times New Roman" pitchFamily="18" charset="0"/>
                <a:ea typeface="新細明體" pitchFamily="18" charset="-120"/>
              </a:rPr>
              <a:t>f(</a:t>
            </a:r>
            <a:r>
              <a:rPr lang="en-US" altLang="zh-TW" sz="1800" b="1" i="1" dirty="0" err="1" smtClean="0">
                <a:latin typeface="Times New Roman" pitchFamily="18" charset="0"/>
                <a:ea typeface="新細明體" pitchFamily="18" charset="-120"/>
              </a:rPr>
              <a:t>x,y</a:t>
            </a:r>
            <a:r>
              <a:rPr lang="en-US" altLang="zh-TW" sz="1800" b="1" i="1" dirty="0">
                <a:latin typeface="Times New Roman" pitchFamily="18" charset="0"/>
                <a:ea typeface="新細明體" pitchFamily="18" charset="-120"/>
              </a:rPr>
              <a:t>) = x</a:t>
            </a:r>
            <a:r>
              <a:rPr lang="en-US" altLang="zh-TW" sz="1800" b="1" i="1" baseline="30000" dirty="0">
                <a:latin typeface="Times New Roman" pitchFamily="18" charset="0"/>
                <a:ea typeface="新細明體" pitchFamily="18" charset="-120"/>
              </a:rPr>
              <a:t>2</a:t>
            </a:r>
            <a:r>
              <a:rPr lang="en-US" altLang="zh-TW" sz="1800" b="1" i="1" dirty="0">
                <a:latin typeface="Times New Roman" pitchFamily="18" charset="0"/>
                <a:ea typeface="新細明體" pitchFamily="18" charset="-120"/>
              </a:rPr>
              <a:t> + y</a:t>
            </a:r>
            <a:r>
              <a:rPr lang="en-US" altLang="zh-TW" sz="1800" b="1" i="1" baseline="30000" dirty="0">
                <a:latin typeface="Times New Roman" pitchFamily="18" charset="0"/>
                <a:ea typeface="新細明體" pitchFamily="18" charset="-120"/>
              </a:rPr>
              <a:t>2</a:t>
            </a:r>
            <a:r>
              <a:rPr lang="en-US" altLang="zh-TW" sz="1800" b="1" i="1" dirty="0">
                <a:latin typeface="Times New Roman" pitchFamily="18" charset="0"/>
                <a:ea typeface="新細明體" pitchFamily="18" charset="-120"/>
              </a:rPr>
              <a:t> – R</a:t>
            </a:r>
            <a:r>
              <a:rPr lang="en-US" altLang="zh-TW" sz="1800" b="1" i="1" baseline="30000" dirty="0">
                <a:latin typeface="Times New Roman" pitchFamily="18" charset="0"/>
                <a:ea typeface="新細明體" pitchFamily="18" charset="-120"/>
              </a:rPr>
              <a:t>2</a:t>
            </a:r>
          </a:p>
          <a:p>
            <a:pPr marL="342900" indent="-342900">
              <a:lnSpc>
                <a:spcPct val="90000"/>
              </a:lnSpc>
              <a:spcBef>
                <a:spcPct val="20000"/>
              </a:spcBef>
              <a:buNone/>
            </a:pPr>
            <a:endParaRPr lang="en-US" altLang="zh-TW" sz="1200" b="1" i="1" baseline="30000" dirty="0">
              <a:latin typeface="Times New Roman" pitchFamily="18" charset="0"/>
              <a:ea typeface="新細明體" pitchFamily="18" charset="-120"/>
            </a:endParaRPr>
          </a:p>
          <a:p>
            <a:pPr marL="342900" indent="-342900">
              <a:lnSpc>
                <a:spcPct val="90000"/>
              </a:lnSpc>
              <a:spcBef>
                <a:spcPct val="20000"/>
              </a:spcBef>
            </a:pPr>
            <a:r>
              <a:rPr lang="en-US" altLang="zh-TW" sz="1800" dirty="0">
                <a:ea typeface="新細明體" pitchFamily="18" charset="-120"/>
              </a:rPr>
              <a:t>A typical point of the ray </a:t>
            </a:r>
            <a:r>
              <a:rPr lang="en-US" altLang="zh-TW" sz="1800" dirty="0" smtClean="0">
                <a:ea typeface="新細明體" pitchFamily="18" charset="-120"/>
              </a:rPr>
              <a:t>is:</a:t>
            </a:r>
            <a:r>
              <a:rPr lang="en-US" altLang="zh-TW" dirty="0">
                <a:ea typeface="新細明體" pitchFamily="18" charset="-120"/>
              </a:rPr>
              <a:t> </a:t>
            </a:r>
            <a:r>
              <a:rPr lang="en-US" altLang="zh-TW" dirty="0" smtClean="0">
                <a:latin typeface="Times New Roman" pitchFamily="18" charset="0"/>
                <a:ea typeface="新細明體" pitchFamily="18" charset="-120"/>
              </a:rPr>
              <a:t>Q </a:t>
            </a:r>
            <a:r>
              <a:rPr lang="en-US" altLang="zh-TW" dirty="0">
                <a:latin typeface="Times New Roman" pitchFamily="18" charset="0"/>
                <a:ea typeface="新細明體" pitchFamily="18" charset="-120"/>
              </a:rPr>
              <a:t>= </a:t>
            </a:r>
            <a:r>
              <a:rPr lang="en-US" altLang="zh-TW" b="1" i="1" dirty="0">
                <a:latin typeface="Times New Roman" pitchFamily="18" charset="0"/>
                <a:ea typeface="新細明體" pitchFamily="18" charset="-120"/>
              </a:rPr>
              <a:t>P</a:t>
            </a:r>
            <a:r>
              <a:rPr lang="en-US" altLang="zh-TW" dirty="0">
                <a:latin typeface="Times New Roman" pitchFamily="18" charset="0"/>
                <a:ea typeface="新細明體" pitchFamily="18" charset="-120"/>
              </a:rPr>
              <a:t> + </a:t>
            </a:r>
            <a:r>
              <a:rPr lang="en-US" altLang="zh-TW" i="1" dirty="0">
                <a:latin typeface="Times New Roman" pitchFamily="18" charset="0"/>
                <a:ea typeface="新細明體" pitchFamily="18" charset="-120"/>
              </a:rPr>
              <a:t>t</a:t>
            </a:r>
            <a:r>
              <a:rPr lang="en-US" altLang="zh-TW" b="1" i="1" dirty="0">
                <a:latin typeface="Times New Roman" pitchFamily="18" charset="0"/>
                <a:ea typeface="新細明體" pitchFamily="18" charset="-120"/>
              </a:rPr>
              <a:t>d</a:t>
            </a:r>
            <a:r>
              <a:rPr lang="en-US" altLang="zh-TW" dirty="0">
                <a:latin typeface="Times New Roman" pitchFamily="18" charset="0"/>
                <a:ea typeface="新細明體" pitchFamily="18" charset="-120"/>
              </a:rPr>
              <a:t> = (-3,1) + </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(.8,-.6) = (-3 + .8t,1 - .6</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a:t>
            </a:r>
          </a:p>
          <a:p>
            <a:pPr marL="342900" indent="-342900">
              <a:lnSpc>
                <a:spcPct val="90000"/>
              </a:lnSpc>
              <a:spcBef>
                <a:spcPct val="20000"/>
              </a:spcBef>
              <a:buNone/>
            </a:pPr>
            <a:endParaRPr lang="en-US" altLang="zh-TW" sz="1200" dirty="0">
              <a:latin typeface="Times New Roman" pitchFamily="18" charset="0"/>
              <a:ea typeface="新細明體" pitchFamily="18" charset="-120"/>
            </a:endParaRPr>
          </a:p>
          <a:p>
            <a:pPr marL="342900" indent="-342900">
              <a:lnSpc>
                <a:spcPct val="90000"/>
              </a:lnSpc>
              <a:spcBef>
                <a:spcPct val="20000"/>
              </a:spcBef>
            </a:pPr>
            <a:r>
              <a:rPr lang="en-US" altLang="zh-TW" sz="1800" dirty="0">
                <a:ea typeface="新細明體" pitchFamily="18" charset="-120"/>
              </a:rPr>
              <a:t>Plugging this into the equation of the </a:t>
            </a:r>
            <a:r>
              <a:rPr lang="en-US" altLang="zh-TW" sz="1800" dirty="0" smtClean="0">
                <a:ea typeface="新細明體" pitchFamily="18" charset="-120"/>
              </a:rPr>
              <a:t>circle: </a:t>
            </a:r>
            <a:r>
              <a:rPr lang="en-US" altLang="zh-TW" sz="1800" dirty="0">
                <a:ea typeface="新細明體" pitchFamily="18" charset="-120"/>
              </a:rPr>
              <a:t> </a:t>
            </a:r>
            <a:r>
              <a:rPr lang="en-US" altLang="zh-TW" sz="1800" dirty="0" smtClean="0">
                <a:ea typeface="新細明體" pitchFamily="18" charset="-120"/>
              </a:rPr>
              <a:t>                                                                  </a:t>
            </a:r>
            <a:r>
              <a:rPr lang="en-US" altLang="zh-TW" i="1" dirty="0" smtClean="0">
                <a:latin typeface="Times New Roman" pitchFamily="18" charset="0"/>
                <a:ea typeface="新細明體" pitchFamily="18" charset="-120"/>
              </a:rPr>
              <a:t>f</a:t>
            </a:r>
            <a:r>
              <a:rPr lang="en-US" altLang="zh-TW" dirty="0" smtClean="0">
                <a:latin typeface="Times New Roman" pitchFamily="18" charset="0"/>
                <a:ea typeface="新細明體" pitchFamily="18" charset="-120"/>
              </a:rPr>
              <a:t>(Q</a:t>
            </a:r>
            <a:r>
              <a:rPr lang="en-US" altLang="zh-TW" dirty="0">
                <a:latin typeface="Times New Roman" pitchFamily="18" charset="0"/>
                <a:ea typeface="新細明體" pitchFamily="18" charset="-120"/>
              </a:rPr>
              <a:t>) = </a:t>
            </a:r>
            <a:r>
              <a:rPr lang="en-US" altLang="zh-TW" i="1" dirty="0">
                <a:latin typeface="Times New Roman" pitchFamily="18" charset="0"/>
                <a:ea typeface="新細明體" pitchFamily="18" charset="-120"/>
              </a:rPr>
              <a:t>f</a:t>
            </a:r>
            <a:r>
              <a:rPr lang="en-US" altLang="zh-TW" dirty="0">
                <a:latin typeface="Times New Roman" pitchFamily="18" charset="0"/>
                <a:ea typeface="新細明體" pitchFamily="18" charset="-120"/>
              </a:rPr>
              <a:t>(-3 + .8t,1 - .6</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 </a:t>
            </a:r>
            <a:r>
              <a:rPr lang="en-US" altLang="zh-TW" dirty="0" smtClean="0">
                <a:latin typeface="Times New Roman" pitchFamily="18" charset="0"/>
                <a:ea typeface="新細明體" pitchFamily="18" charset="-120"/>
              </a:rPr>
              <a:t>= </a:t>
            </a:r>
            <a:r>
              <a:rPr lang="en-US" altLang="zh-TW" dirty="0">
                <a:latin typeface="Times New Roman" pitchFamily="18" charset="0"/>
                <a:ea typeface="新細明體" pitchFamily="18" charset="-120"/>
              </a:rPr>
              <a:t>(-3+.8</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a:t>
            </a:r>
            <a:r>
              <a:rPr lang="en-US" altLang="zh-TW" baseline="30000" dirty="0">
                <a:latin typeface="Times New Roman" pitchFamily="18" charset="0"/>
                <a:ea typeface="新細明體" pitchFamily="18" charset="-120"/>
              </a:rPr>
              <a:t>2</a:t>
            </a:r>
            <a:r>
              <a:rPr lang="en-US" altLang="zh-TW" dirty="0">
                <a:latin typeface="Times New Roman" pitchFamily="18" charset="0"/>
                <a:ea typeface="新細明體" pitchFamily="18" charset="-120"/>
              </a:rPr>
              <a:t> + (1-.6</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a:t>
            </a:r>
            <a:r>
              <a:rPr lang="en-US" altLang="zh-TW" baseline="30000" dirty="0">
                <a:latin typeface="Times New Roman" pitchFamily="18" charset="0"/>
                <a:ea typeface="新細明體" pitchFamily="18" charset="-120"/>
              </a:rPr>
              <a:t>2</a:t>
            </a:r>
            <a:r>
              <a:rPr lang="en-US" altLang="zh-TW" dirty="0">
                <a:latin typeface="Times New Roman" pitchFamily="18" charset="0"/>
                <a:ea typeface="新細明體" pitchFamily="18" charset="-120"/>
              </a:rPr>
              <a:t> - 1</a:t>
            </a:r>
          </a:p>
          <a:p>
            <a:pPr marL="342900" indent="-342900">
              <a:lnSpc>
                <a:spcPct val="90000"/>
              </a:lnSpc>
              <a:spcBef>
                <a:spcPct val="20000"/>
              </a:spcBef>
            </a:pPr>
            <a:endParaRPr lang="en-US" altLang="zh-TW" sz="1200" dirty="0">
              <a:latin typeface="Times New Roman" pitchFamily="18" charset="0"/>
              <a:ea typeface="新細明體" pitchFamily="18" charset="-120"/>
            </a:endParaRPr>
          </a:p>
          <a:p>
            <a:pPr marL="342900" indent="-342900">
              <a:lnSpc>
                <a:spcPct val="90000"/>
              </a:lnSpc>
              <a:spcBef>
                <a:spcPct val="20000"/>
              </a:spcBef>
            </a:pPr>
            <a:r>
              <a:rPr lang="en-US" altLang="zh-TW" sz="1800" dirty="0">
                <a:ea typeface="新細明體" pitchFamily="18" charset="-120"/>
              </a:rPr>
              <a:t>Expanding, we </a:t>
            </a:r>
            <a:r>
              <a:rPr lang="en-US" altLang="zh-TW" sz="1800" dirty="0" smtClean="0">
                <a:ea typeface="新細明體" pitchFamily="18" charset="-120"/>
              </a:rPr>
              <a:t>get: </a:t>
            </a:r>
            <a:r>
              <a:rPr lang="en-US" altLang="zh-TW" dirty="0" smtClean="0">
                <a:latin typeface="Times New Roman" pitchFamily="18" charset="0"/>
                <a:ea typeface="新細明體" pitchFamily="18" charset="-120"/>
              </a:rPr>
              <a:t>9 </a:t>
            </a:r>
            <a:r>
              <a:rPr lang="en-US" altLang="zh-TW" dirty="0">
                <a:latin typeface="Times New Roman" pitchFamily="18" charset="0"/>
                <a:ea typeface="新細明體" pitchFamily="18" charset="-120"/>
              </a:rPr>
              <a:t>– 4.8</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 + .64</a:t>
            </a:r>
            <a:r>
              <a:rPr lang="en-US" altLang="zh-TW" i="1" dirty="0">
                <a:latin typeface="Times New Roman" pitchFamily="18" charset="0"/>
                <a:ea typeface="新細明體" pitchFamily="18" charset="-120"/>
              </a:rPr>
              <a:t>t</a:t>
            </a:r>
            <a:r>
              <a:rPr lang="en-US" altLang="zh-TW" baseline="30000" dirty="0">
                <a:latin typeface="Times New Roman" pitchFamily="18" charset="0"/>
                <a:ea typeface="新細明體" pitchFamily="18" charset="-120"/>
              </a:rPr>
              <a:t>2</a:t>
            </a:r>
            <a:r>
              <a:rPr lang="en-US" altLang="zh-TW" dirty="0">
                <a:latin typeface="Times New Roman" pitchFamily="18" charset="0"/>
                <a:ea typeface="新細明體" pitchFamily="18" charset="-120"/>
              </a:rPr>
              <a:t> + 1 – 1.2</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 + .36</a:t>
            </a:r>
            <a:r>
              <a:rPr lang="en-US" altLang="zh-TW" i="1" dirty="0">
                <a:latin typeface="Times New Roman" pitchFamily="18" charset="0"/>
                <a:ea typeface="新細明體" pitchFamily="18" charset="-120"/>
              </a:rPr>
              <a:t>t</a:t>
            </a:r>
            <a:r>
              <a:rPr lang="en-US" altLang="zh-TW" baseline="30000" dirty="0">
                <a:latin typeface="Times New Roman" pitchFamily="18" charset="0"/>
                <a:ea typeface="新細明體" pitchFamily="18" charset="-120"/>
              </a:rPr>
              <a:t>2</a:t>
            </a:r>
            <a:r>
              <a:rPr lang="en-US" altLang="zh-TW" dirty="0">
                <a:latin typeface="Times New Roman" pitchFamily="18" charset="0"/>
                <a:ea typeface="新細明體" pitchFamily="18" charset="-120"/>
              </a:rPr>
              <a:t> - 1</a:t>
            </a:r>
          </a:p>
          <a:p>
            <a:pPr marL="342900" indent="-342900">
              <a:lnSpc>
                <a:spcPct val="90000"/>
              </a:lnSpc>
              <a:spcBef>
                <a:spcPct val="20000"/>
              </a:spcBef>
              <a:buNone/>
            </a:pPr>
            <a:endParaRPr lang="en-US" altLang="zh-TW" sz="1200" dirty="0">
              <a:latin typeface="Times New Roman" pitchFamily="18" charset="0"/>
              <a:ea typeface="新細明體" pitchFamily="18" charset="-120"/>
            </a:endParaRPr>
          </a:p>
          <a:p>
            <a:pPr marL="342900" indent="-342900">
              <a:lnSpc>
                <a:spcPct val="90000"/>
              </a:lnSpc>
              <a:spcBef>
                <a:spcPct val="20000"/>
              </a:spcBef>
            </a:pPr>
            <a:r>
              <a:rPr lang="en-US" altLang="zh-TW" sz="1800" dirty="0">
                <a:ea typeface="新細明體" pitchFamily="18" charset="-120"/>
              </a:rPr>
              <a:t>Setting </a:t>
            </a:r>
            <a:r>
              <a:rPr lang="en-US" altLang="zh-TW" sz="1800" dirty="0" smtClean="0">
                <a:ea typeface="新細明體" pitchFamily="18" charset="-120"/>
              </a:rPr>
              <a:t>this equal </a:t>
            </a:r>
            <a:r>
              <a:rPr lang="en-US" altLang="zh-TW" sz="1800" dirty="0">
                <a:ea typeface="新細明體" pitchFamily="18" charset="-120"/>
              </a:rPr>
              <a:t>to zero, we </a:t>
            </a:r>
            <a:r>
              <a:rPr lang="en-US" altLang="zh-TW" sz="1800" dirty="0" smtClean="0">
                <a:ea typeface="新細明體" pitchFamily="18" charset="-120"/>
              </a:rPr>
              <a:t>get: </a:t>
            </a:r>
            <a:r>
              <a:rPr lang="en-US" altLang="zh-TW" i="1" dirty="0" smtClean="0">
                <a:latin typeface="Times New Roman" pitchFamily="18" charset="0"/>
                <a:ea typeface="新細明體" pitchFamily="18" charset="-120"/>
              </a:rPr>
              <a:t>t</a:t>
            </a:r>
            <a:r>
              <a:rPr lang="en-US" altLang="zh-TW" baseline="30000" dirty="0" smtClean="0">
                <a:latin typeface="Times New Roman" pitchFamily="18" charset="0"/>
                <a:ea typeface="新細明體" pitchFamily="18" charset="-120"/>
              </a:rPr>
              <a:t>2</a:t>
            </a:r>
            <a:r>
              <a:rPr lang="en-US" altLang="zh-TW" dirty="0" smtClean="0">
                <a:latin typeface="Times New Roman" pitchFamily="18" charset="0"/>
                <a:ea typeface="新細明體" pitchFamily="18" charset="-120"/>
              </a:rPr>
              <a:t> </a:t>
            </a:r>
            <a:r>
              <a:rPr lang="en-US" altLang="zh-TW" dirty="0">
                <a:latin typeface="Times New Roman" pitchFamily="18" charset="0"/>
                <a:ea typeface="新細明體" pitchFamily="18" charset="-120"/>
              </a:rPr>
              <a:t>– 6</a:t>
            </a:r>
            <a:r>
              <a:rPr lang="en-US" altLang="zh-TW" i="1" dirty="0">
                <a:latin typeface="Times New Roman" pitchFamily="18" charset="0"/>
                <a:ea typeface="新細明體" pitchFamily="18" charset="-120"/>
              </a:rPr>
              <a:t>t</a:t>
            </a:r>
            <a:r>
              <a:rPr lang="en-US" altLang="zh-TW" dirty="0">
                <a:latin typeface="Times New Roman" pitchFamily="18" charset="0"/>
                <a:ea typeface="新細明體" pitchFamily="18" charset="-120"/>
              </a:rPr>
              <a:t> + 9 = 0</a:t>
            </a:r>
            <a:endParaRPr lang="en-US" dirty="0">
              <a:solidFill>
                <a:srgbClr val="0070C0"/>
              </a:solidFill>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An Explicit Example (1/3)</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15</a:t>
            </a:fld>
            <a:r>
              <a:rPr lang="en-US" dirty="0" smtClean="0"/>
              <a:t> of 48</a:t>
            </a:r>
            <a:endParaRPr lang="en-US" dirty="0"/>
          </a:p>
        </p:txBody>
      </p:sp>
    </p:spTree>
    <p:extLst>
      <p:ext uri="{BB962C8B-B14F-4D97-AF65-F5344CB8AC3E}">
        <p14:creationId xmlns:p14="http://schemas.microsoft.com/office/powerpoint/2010/main" val="34044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1085850"/>
                <a:ext cx="8534400" cy="3600450"/>
              </a:xfrm>
            </p:spPr>
            <p:txBody>
              <a:bodyPr>
                <a:normAutofit fontScale="70000" lnSpcReduction="20000"/>
              </a:bodyPr>
              <a:lstStyle/>
              <a:p>
                <a:pPr marL="0" indent="0">
                  <a:buNone/>
                </a:pPr>
                <a:r>
                  <a:rPr lang="en-US" dirty="0" smtClean="0">
                    <a:solidFill>
                      <a:srgbClr val="0070C0"/>
                    </a:solidFill>
                  </a:rPr>
                  <a:t>2D ray-circle intersection example (continued)</a:t>
                </a:r>
              </a:p>
              <a:p>
                <a:r>
                  <a:rPr lang="en-US" altLang="zh-TW" dirty="0" smtClean="0"/>
                  <a:t>Using the quadratic formula:</a:t>
                </a:r>
              </a:p>
              <a:p>
                <a:endParaRPr lang="en-US" altLang="zh-TW" dirty="0" smtClean="0"/>
              </a:p>
              <a:p>
                <a:endParaRPr lang="en-US" altLang="zh-TW" dirty="0" smtClean="0"/>
              </a:p>
              <a:p>
                <a:endParaRPr lang="en-US" altLang="zh-TW" dirty="0" smtClean="0"/>
              </a:p>
              <a:p>
                <a:r>
                  <a:rPr lang="en-US" altLang="zh-TW" dirty="0" smtClean="0"/>
                  <a:t>We get:</a:t>
                </a:r>
              </a:p>
              <a:p>
                <a:endParaRPr lang="en-US" altLang="zh-TW" dirty="0" smtClean="0"/>
              </a:p>
              <a:p>
                <a:endParaRPr lang="en-US" altLang="zh-TW" dirty="0" smtClean="0"/>
              </a:p>
              <a:p>
                <a:r>
                  <a:rPr lang="en-US" altLang="zh-TW" dirty="0" smtClean="0"/>
                  <a:t>Because we have a root of multiplicity 2, ray intersects circle at only one point (i.e., it’s tangent to the circle)</a:t>
                </a:r>
              </a:p>
              <a:p>
                <a:r>
                  <a:rPr lang="en-US" altLang="zh-TW" dirty="0" smtClean="0"/>
                  <a:t>We can use the discriminant D = </a:t>
                </a:r>
                <a14:m>
                  <m:oMath xmlns:m="http://schemas.openxmlformats.org/officeDocument/2006/math">
                    <m:sSup>
                      <m:sSupPr>
                        <m:ctrlPr>
                          <a:rPr lang="en-US" altLang="zh-TW" b="0" i="1" dirty="0" smtClean="0">
                            <a:latin typeface="Cambria Math"/>
                          </a:rPr>
                        </m:ctrlPr>
                      </m:sSupPr>
                      <m:e>
                        <m:r>
                          <a:rPr lang="en-US" altLang="zh-TW" i="1" dirty="0" smtClean="0">
                            <a:latin typeface="Cambria Math"/>
                          </a:rPr>
                          <m:t>𝑏</m:t>
                        </m:r>
                      </m:e>
                      <m:sup>
                        <m:r>
                          <a:rPr lang="en-US" altLang="zh-TW" i="1" dirty="0" smtClean="0">
                            <a:latin typeface="Cambria Math"/>
                          </a:rPr>
                          <m:t>2</m:t>
                        </m:r>
                      </m:sup>
                    </m:sSup>
                    <m:r>
                      <a:rPr lang="en-US" altLang="zh-TW" i="1" dirty="0" smtClean="0">
                        <a:latin typeface="Cambria Math"/>
                      </a:rPr>
                      <m:t> − 4</m:t>
                    </m:r>
                    <m:r>
                      <a:rPr lang="en-US" altLang="zh-TW" i="1" dirty="0" smtClean="0">
                        <a:latin typeface="Cambria Math"/>
                      </a:rPr>
                      <m:t>𝑎𝑐</m:t>
                    </m:r>
                    <m:r>
                      <a:rPr lang="en-US" altLang="zh-TW" i="1" dirty="0" smtClean="0">
                        <a:latin typeface="Cambria Math"/>
                      </a:rPr>
                      <m:t> </m:t>
                    </m:r>
                  </m:oMath>
                </a14:m>
                <a:r>
                  <a:rPr lang="en-US" altLang="zh-TW" dirty="0" smtClean="0"/>
                  <a:t>to quickly determine if a ray intersects a curve or not</a:t>
                </a:r>
              </a:p>
              <a:p>
                <a:pPr lvl="1"/>
                <a:r>
                  <a:rPr lang="en-US" altLang="zh-TW" dirty="0" smtClean="0"/>
                  <a:t>	if </a:t>
                </a:r>
                <a14:m>
                  <m:oMath xmlns:m="http://schemas.openxmlformats.org/officeDocument/2006/math">
                    <m:r>
                      <a:rPr lang="en-US" altLang="zh-TW" i="1" dirty="0" smtClean="0">
                        <a:latin typeface="Cambria Math"/>
                      </a:rPr>
                      <m:t>𝐷</m:t>
                    </m:r>
                    <m:r>
                      <a:rPr lang="en-US" altLang="zh-TW" i="1" dirty="0" smtClean="0">
                        <a:latin typeface="Cambria Math"/>
                      </a:rPr>
                      <m:t> &lt; 0</m:t>
                    </m:r>
                  </m:oMath>
                </a14:m>
                <a:r>
                  <a:rPr lang="en-US" altLang="zh-TW" dirty="0" smtClean="0"/>
                  <a:t>, imaginary roots; no intersection</a:t>
                </a:r>
              </a:p>
              <a:p>
                <a:pPr lvl="1"/>
                <a:r>
                  <a:rPr lang="en-US" altLang="zh-TW" dirty="0" smtClean="0"/>
                  <a:t>	if </a:t>
                </a:r>
                <a14:m>
                  <m:oMath xmlns:m="http://schemas.openxmlformats.org/officeDocument/2006/math">
                    <m:r>
                      <a:rPr lang="en-US" altLang="zh-TW" i="1" dirty="0" smtClean="0">
                        <a:latin typeface="Cambria Math"/>
                      </a:rPr>
                      <m:t>𝐷</m:t>
                    </m:r>
                    <m:r>
                      <a:rPr lang="en-US" altLang="zh-TW" i="1" dirty="0" smtClean="0">
                        <a:latin typeface="Cambria Math"/>
                      </a:rPr>
                      <m:t> = 0</m:t>
                    </m:r>
                  </m:oMath>
                </a14:m>
                <a:r>
                  <a:rPr lang="en-US" altLang="zh-TW" dirty="0" smtClean="0"/>
                  <a:t>, double root; ray is tangent</a:t>
                </a:r>
              </a:p>
              <a:p>
                <a:pPr lvl="1"/>
                <a:r>
                  <a:rPr lang="en-US" altLang="zh-TW" dirty="0" smtClean="0"/>
                  <a:t>	if </a:t>
                </a:r>
                <a14:m>
                  <m:oMath xmlns:m="http://schemas.openxmlformats.org/officeDocument/2006/math">
                    <m:r>
                      <a:rPr lang="en-US" altLang="zh-TW" i="1" dirty="0" smtClean="0">
                        <a:latin typeface="Cambria Math"/>
                      </a:rPr>
                      <m:t>𝐷</m:t>
                    </m:r>
                    <m:r>
                      <a:rPr lang="en-US" altLang="zh-TW" i="1" dirty="0" smtClean="0">
                        <a:latin typeface="Cambria Math"/>
                      </a:rPr>
                      <m:t> &gt; 0</m:t>
                    </m:r>
                  </m:oMath>
                </a14:m>
                <a:r>
                  <a:rPr lang="en-US" altLang="zh-TW" dirty="0" smtClean="0"/>
                  <a:t>, two real roots; ray intersects circle at two points</a:t>
                </a:r>
              </a:p>
              <a:p>
                <a:r>
                  <a:rPr lang="en-US" altLang="zh-TW" dirty="0" smtClean="0"/>
                  <a:t>Smallest non-negative real </a:t>
                </a:r>
                <a:r>
                  <a:rPr lang="en-US" altLang="zh-TW" i="1" dirty="0" smtClean="0"/>
                  <a:t>t</a:t>
                </a:r>
                <a:r>
                  <a:rPr lang="en-US" altLang="zh-TW" dirty="0" smtClean="0"/>
                  <a:t> represents the intersection nearest to eye-point</a:t>
                </a:r>
                <a:endParaRPr lang="en-US" altLang="zh-TW" dirty="0"/>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1085850"/>
                <a:ext cx="8534400" cy="3600450"/>
              </a:xfrm>
              <a:blipFill rotWithShape="1">
                <a:blip r:embed="rId4"/>
                <a:stretch>
                  <a:fillRect l="-143" t="-1523" r="-643"/>
                </a:stretch>
              </a:blipFill>
            </p:spPr>
            <p:txBody>
              <a:bodyPr/>
              <a:lstStyle/>
              <a:p>
                <a:r>
                  <a:rPr lang="en-US">
                    <a:noFill/>
                  </a:rPr>
                  <a:t> </a:t>
                </a:r>
              </a:p>
            </p:txBody>
          </p:sp>
        </mc:Fallback>
      </mc:AlternateContent>
      <p:sp>
        <p:nvSpPr>
          <p:cNvPr id="6" name="Footer Placeholder 5"/>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smtClean="0"/>
              <a:t>An Explicit Example (2/3)</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28459626"/>
              </p:ext>
            </p:extLst>
          </p:nvPr>
        </p:nvGraphicFramePr>
        <p:xfrm>
          <a:off x="2819400" y="1504950"/>
          <a:ext cx="2743200" cy="615554"/>
        </p:xfrm>
        <a:graphic>
          <a:graphicData uri="http://schemas.openxmlformats.org/presentationml/2006/ole">
            <mc:AlternateContent xmlns:mc="http://schemas.openxmlformats.org/markup-compatibility/2006">
              <mc:Choice xmlns:v="urn:schemas-microsoft-com:vml" Requires="v">
                <p:oleObj spid="_x0000_s3574" name="Equation" r:id="rId5" imgW="1485255" imgH="444307" progId="Equation.3">
                  <p:embed/>
                </p:oleObj>
              </mc:Choice>
              <mc:Fallback>
                <p:oleObj name="Equation" r:id="rId5" imgW="1485255" imgH="444307" progId="Equation.3">
                  <p:embed/>
                  <p:pic>
                    <p:nvPicPr>
                      <p:cNvPr id="0" name="Picture 1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1504950"/>
                        <a:ext cx="2743200" cy="615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77412026"/>
              </p:ext>
            </p:extLst>
          </p:nvPr>
        </p:nvGraphicFramePr>
        <p:xfrm>
          <a:off x="2590801" y="2258616"/>
          <a:ext cx="3141663" cy="598885"/>
        </p:xfrm>
        <a:graphic>
          <a:graphicData uri="http://schemas.openxmlformats.org/presentationml/2006/ole">
            <mc:AlternateContent xmlns:mc="http://schemas.openxmlformats.org/markup-compatibility/2006">
              <mc:Choice xmlns:v="urn:schemas-microsoft-com:vml" Requires="v">
                <p:oleObj spid="_x0000_s3575" name="Equation" r:id="rId7" imgW="1701800" imgH="431800" progId="Equation.3">
                  <p:embed/>
                </p:oleObj>
              </mc:Choice>
              <mc:Fallback>
                <p:oleObj name="Equation" r:id="rId7" imgW="1701800" imgH="431800" progId="Equation.3">
                  <p:embed/>
                  <p:pic>
                    <p:nvPicPr>
                      <p:cNvPr id="0" name="Picture 1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1" y="2258616"/>
                        <a:ext cx="3141663" cy="598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4"/>
          </p:nvPr>
        </p:nvSpPr>
        <p:spPr/>
        <p:txBody>
          <a:bodyPr/>
          <a:lstStyle/>
          <a:p>
            <a:fld id="{878FC6C6-EB77-4A33-8CE7-3A064FF17C51}" type="slidenum">
              <a:rPr lang="en-US" smtClean="0"/>
              <a:pPr/>
              <a:t>16</a:t>
            </a:fld>
            <a:r>
              <a:rPr lang="en-US" dirty="0" smtClean="0"/>
              <a:t> of 48</a:t>
            </a:r>
            <a:endParaRPr lang="en-US" dirty="0"/>
          </a:p>
        </p:txBody>
      </p:sp>
    </p:spTree>
    <p:extLst>
      <p:ext uri="{BB962C8B-B14F-4D97-AF65-F5344CB8AC3E}">
        <p14:creationId xmlns:p14="http://schemas.microsoft.com/office/powerpoint/2010/main" val="256807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2" end="12"/>
                                            </p:txEl>
                                          </p:spTgt>
                                        </p:tgtEl>
                                        <p:attrNameLst>
                                          <p:attrName>style.visibility</p:attrName>
                                        </p:attrNameLst>
                                      </p:cBhvr>
                                      <p:to>
                                        <p:strVal val="visible"/>
                                      </p:to>
                                    </p:set>
                                    <p:animEffect transition="in" filter="fade">
                                      <p:cBhvr>
                                        <p:cTn id="52" dur="500"/>
                                        <p:tgtEl>
                                          <p:spTgt spid="5">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animEffect transition="in" filter="fade">
                                      <p:cBhvr>
                                        <p:cTn id="57"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1" descr="Picture3"/>
          <p:cNvPicPr>
            <a:picLocks noChangeAspect="1" noChangeArrowheads="1"/>
          </p:cNvPicPr>
          <p:nvPr/>
        </p:nvPicPr>
        <p:blipFill>
          <a:blip r:embed="rId3" cstate="print"/>
          <a:srcRect/>
          <a:stretch>
            <a:fillRect/>
          </a:stretch>
        </p:blipFill>
        <p:spPr bwMode="auto">
          <a:xfrm>
            <a:off x="2362199" y="3333750"/>
            <a:ext cx="3890772" cy="1399032"/>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971550"/>
                <a:ext cx="8229600" cy="3600450"/>
              </a:xfrm>
            </p:spPr>
            <p:txBody>
              <a:bodyPr>
                <a:noAutofit/>
              </a:bodyPr>
              <a:lstStyle/>
              <a:p>
                <a:pPr marL="0" indent="0">
                  <a:lnSpc>
                    <a:spcPct val="90000"/>
                  </a:lnSpc>
                  <a:spcBef>
                    <a:spcPct val="20000"/>
                  </a:spcBef>
                  <a:buNone/>
                </a:pPr>
                <a:r>
                  <a:rPr lang="en-US" sz="1800" dirty="0" smtClean="0">
                    <a:solidFill>
                      <a:srgbClr val="0070C0"/>
                    </a:solidFill>
                    <a:ea typeface="新細明體" pitchFamily="18" charset="-120"/>
                  </a:rPr>
                  <a:t>2D ray-circle intersection example (continued)</a:t>
                </a:r>
              </a:p>
              <a:p>
                <a:pPr marL="342900" indent="-342900">
                  <a:lnSpc>
                    <a:spcPct val="90000"/>
                  </a:lnSpc>
                  <a:spcBef>
                    <a:spcPct val="20000"/>
                  </a:spcBef>
                </a:pPr>
                <a:r>
                  <a:rPr lang="en-US" altLang="zh-TW" sz="1800" dirty="0">
                    <a:ea typeface="新細明體" pitchFamily="18" charset="-120"/>
                  </a:rPr>
                  <a:t>Generalizing</a:t>
                </a:r>
                <a:r>
                  <a:rPr lang="en-US" altLang="zh-TW" sz="1800" dirty="0" smtClean="0">
                    <a:ea typeface="新細明體" pitchFamily="18" charset="-120"/>
                  </a:rPr>
                  <a:t>:</a:t>
                </a:r>
              </a:p>
              <a:p>
                <a:pPr marL="617220" lvl="1" indent="-342900">
                  <a:lnSpc>
                    <a:spcPct val="90000"/>
                  </a:lnSpc>
                  <a:spcBef>
                    <a:spcPct val="20000"/>
                  </a:spcBef>
                </a:pPr>
                <a:r>
                  <a:rPr lang="en-US" altLang="zh-TW" sz="1600" dirty="0" smtClean="0">
                    <a:ea typeface="新細明體" pitchFamily="18" charset="-120"/>
                  </a:rPr>
                  <a:t>we can take </a:t>
                </a:r>
                <a:r>
                  <a:rPr lang="en-US" altLang="zh-TW" sz="1600" dirty="0">
                    <a:ea typeface="新細明體" pitchFamily="18" charset="-120"/>
                  </a:rPr>
                  <a:t>an arbitrary implicit surface with equation </a:t>
                </a:r>
                <a:r>
                  <a:rPr lang="en-US" altLang="zh-TW" sz="1600" i="1" dirty="0">
                    <a:ea typeface="新細明體" pitchFamily="18" charset="-120"/>
                  </a:rPr>
                  <a:t>f(Q)</a:t>
                </a:r>
                <a:r>
                  <a:rPr lang="en-US" altLang="zh-TW" sz="1600" dirty="0">
                    <a:ea typeface="新細明體" pitchFamily="18" charset="-120"/>
                  </a:rPr>
                  <a:t> = </a:t>
                </a:r>
                <a14:m>
                  <m:oMath xmlns:m="http://schemas.openxmlformats.org/officeDocument/2006/math">
                    <m:r>
                      <a:rPr lang="en-US" altLang="zh-TW" sz="1600" i="1" dirty="0" smtClean="0">
                        <a:latin typeface="Cambria Math"/>
                        <a:ea typeface="新細明體" pitchFamily="18" charset="-120"/>
                      </a:rPr>
                      <m:t>0</m:t>
                    </m:r>
                  </m:oMath>
                </a14:m>
                <a:r>
                  <a:rPr lang="en-US" altLang="zh-TW" sz="1600" dirty="0">
                    <a:ea typeface="新細明體" pitchFamily="18" charset="-120"/>
                  </a:rPr>
                  <a:t>, </a:t>
                </a:r>
              </a:p>
              <a:p>
                <a:pPr marL="274320" lvl="1" indent="0">
                  <a:lnSpc>
                    <a:spcPct val="90000"/>
                  </a:lnSpc>
                  <a:spcBef>
                    <a:spcPct val="20000"/>
                  </a:spcBef>
                  <a:buNone/>
                </a:pPr>
                <a:r>
                  <a:rPr lang="en-US" altLang="zh-TW" sz="1600" dirty="0" smtClean="0">
                    <a:ea typeface="新細明體" pitchFamily="18" charset="-120"/>
                  </a:rPr>
                  <a:t>       a </a:t>
                </a:r>
                <a:r>
                  <a:rPr lang="en-US" altLang="zh-TW" sz="1600" dirty="0">
                    <a:ea typeface="新細明體" pitchFamily="18" charset="-120"/>
                  </a:rPr>
                  <a:t>ray </a:t>
                </a:r>
                <a:r>
                  <a:rPr lang="en-US" altLang="zh-TW" sz="1600" b="1" i="1" dirty="0">
                    <a:ea typeface="新細明體" pitchFamily="18" charset="-120"/>
                  </a:rPr>
                  <a:t>P</a:t>
                </a:r>
                <a:r>
                  <a:rPr lang="en-US" altLang="zh-TW" sz="1600" dirty="0">
                    <a:ea typeface="新細明體" pitchFamily="18" charset="-120"/>
                  </a:rPr>
                  <a:t> + </a:t>
                </a:r>
                <a:r>
                  <a:rPr lang="en-US" altLang="zh-TW" sz="1600" i="1" dirty="0">
                    <a:ea typeface="新細明體" pitchFamily="18" charset="-120"/>
                  </a:rPr>
                  <a:t>t</a:t>
                </a:r>
                <a:r>
                  <a:rPr lang="en-US" altLang="zh-TW" sz="1600" b="1" i="1" dirty="0">
                    <a:ea typeface="新細明體" pitchFamily="18" charset="-120"/>
                  </a:rPr>
                  <a:t>d</a:t>
                </a:r>
                <a:r>
                  <a:rPr lang="en-US" altLang="zh-TW" sz="1600" dirty="0">
                    <a:ea typeface="新細明體" pitchFamily="18" charset="-120"/>
                  </a:rPr>
                  <a:t>, and plug the latter into the </a:t>
                </a:r>
                <a:r>
                  <a:rPr lang="en-US" altLang="zh-TW" sz="1600" dirty="0" smtClean="0">
                    <a:ea typeface="新細明體" pitchFamily="18" charset="-120"/>
                  </a:rPr>
                  <a:t>former:</a:t>
                </a:r>
              </a:p>
              <a:p>
                <a:pPr marL="274320" lvl="1" indent="0">
                  <a:lnSpc>
                    <a:spcPct val="90000"/>
                  </a:lnSpc>
                  <a:spcBef>
                    <a:spcPct val="20000"/>
                  </a:spcBef>
                  <a:buNone/>
                </a:pPr>
                <a:endParaRPr lang="en-US" altLang="zh-TW" sz="1100" i="1" dirty="0" smtClean="0">
                  <a:latin typeface="Times New Roman" pitchFamily="18" charset="0"/>
                  <a:ea typeface="新細明體" pitchFamily="18" charset="-120"/>
                </a:endParaRPr>
              </a:p>
              <a:p>
                <a:pPr marL="274320" lvl="1" indent="0">
                  <a:lnSpc>
                    <a:spcPct val="90000"/>
                  </a:lnSpc>
                  <a:spcBef>
                    <a:spcPts val="0"/>
                  </a:spcBef>
                  <a:buNone/>
                </a:pPr>
                <a:r>
                  <a:rPr lang="en-US" altLang="zh-TW" sz="2000" i="1" dirty="0">
                    <a:latin typeface="Times New Roman" pitchFamily="18" charset="0"/>
                    <a:ea typeface="新細明體" pitchFamily="18" charset="-120"/>
                  </a:rPr>
                  <a:t> </a:t>
                </a:r>
                <a:r>
                  <a:rPr lang="en-US" altLang="zh-TW" sz="2000" i="1" dirty="0" smtClean="0">
                    <a:latin typeface="Times New Roman" pitchFamily="18" charset="0"/>
                    <a:ea typeface="新細明體" pitchFamily="18" charset="-120"/>
                  </a:rPr>
                  <a:t>                                  f </a:t>
                </a:r>
                <a:r>
                  <a:rPr lang="en-US" altLang="zh-TW" sz="2000" dirty="0">
                    <a:latin typeface="Times New Roman" pitchFamily="18" charset="0"/>
                    <a:ea typeface="新細明體" pitchFamily="18" charset="-120"/>
                  </a:rPr>
                  <a:t>(</a:t>
                </a:r>
                <a:r>
                  <a:rPr lang="en-US" altLang="zh-TW" sz="2000" b="1" i="1" dirty="0">
                    <a:latin typeface="Times New Roman" pitchFamily="18" charset="0"/>
                    <a:ea typeface="新細明體" pitchFamily="18" charset="-120"/>
                  </a:rPr>
                  <a:t>P</a:t>
                </a:r>
                <a:r>
                  <a:rPr lang="en-US" altLang="zh-TW" sz="2000" dirty="0">
                    <a:latin typeface="Times New Roman" pitchFamily="18" charset="0"/>
                    <a:ea typeface="新細明體" pitchFamily="18" charset="-120"/>
                  </a:rPr>
                  <a:t> + </a:t>
                </a:r>
                <a:r>
                  <a:rPr lang="en-US" altLang="zh-TW" sz="2000" i="1" dirty="0">
                    <a:latin typeface="Times New Roman" pitchFamily="18" charset="0"/>
                    <a:ea typeface="新細明體" pitchFamily="18" charset="-120"/>
                  </a:rPr>
                  <a:t>t</a:t>
                </a:r>
                <a:r>
                  <a:rPr lang="en-US" altLang="zh-TW" sz="2000" b="1" i="1" dirty="0">
                    <a:latin typeface="Times New Roman" pitchFamily="18" charset="0"/>
                    <a:ea typeface="新細明體" pitchFamily="18" charset="-120"/>
                  </a:rPr>
                  <a:t>d</a:t>
                </a:r>
                <a:r>
                  <a:rPr lang="en-US" altLang="zh-TW" sz="2000" dirty="0">
                    <a:latin typeface="Times New Roman" pitchFamily="18" charset="0"/>
                    <a:ea typeface="新細明體" pitchFamily="18" charset="-120"/>
                  </a:rPr>
                  <a:t>) = 0</a:t>
                </a:r>
              </a:p>
              <a:p>
                <a:pPr marL="1143000" lvl="2">
                  <a:lnSpc>
                    <a:spcPct val="90000"/>
                  </a:lnSpc>
                  <a:spcBef>
                    <a:spcPct val="20000"/>
                  </a:spcBef>
                  <a:buNone/>
                </a:pPr>
                <a:endParaRPr lang="en-US" altLang="zh-TW" sz="1100" dirty="0">
                  <a:latin typeface="Times New Roman" pitchFamily="18" charset="0"/>
                  <a:ea typeface="新細明體" pitchFamily="18" charset="-120"/>
                </a:endParaRPr>
              </a:p>
              <a:p>
                <a:pPr marL="342900" indent="-342900">
                  <a:lnSpc>
                    <a:spcPct val="90000"/>
                  </a:lnSpc>
                  <a:spcBef>
                    <a:spcPct val="20000"/>
                  </a:spcBef>
                </a:pPr>
                <a:r>
                  <a:rPr lang="en-US" altLang="zh-TW" sz="1800" dirty="0" smtClean="0">
                    <a:ea typeface="新細明體" pitchFamily="18" charset="-120"/>
                  </a:rPr>
                  <a:t>The result, </a:t>
                </a:r>
                <a:r>
                  <a:rPr lang="en-US" altLang="zh-TW" sz="1800" dirty="0">
                    <a:ea typeface="新細明體" pitchFamily="18" charset="-120"/>
                  </a:rPr>
                  <a:t>after some algebra, </a:t>
                </a:r>
                <a:r>
                  <a:rPr lang="en-US" altLang="zh-TW" sz="1800" dirty="0" smtClean="0">
                    <a:ea typeface="新細明體" pitchFamily="18" charset="-120"/>
                  </a:rPr>
                  <a:t>is </a:t>
                </a:r>
                <a:r>
                  <a:rPr lang="en-US" altLang="zh-TW" sz="1800" dirty="0">
                    <a:ea typeface="新細明體" pitchFamily="18" charset="-120"/>
                  </a:rPr>
                  <a:t>an equation with </a:t>
                </a:r>
                <a:r>
                  <a:rPr lang="en-US" altLang="zh-TW" sz="1800" i="1" dirty="0">
                    <a:ea typeface="新細明體" pitchFamily="18" charset="-120"/>
                  </a:rPr>
                  <a:t>t</a:t>
                </a:r>
                <a:r>
                  <a:rPr lang="en-US" altLang="zh-TW" sz="1800" dirty="0">
                    <a:ea typeface="新細明體" pitchFamily="18" charset="-120"/>
                  </a:rPr>
                  <a:t> as unknown</a:t>
                </a:r>
              </a:p>
              <a:p>
                <a:pPr marL="342900" indent="-342900">
                  <a:lnSpc>
                    <a:spcPct val="90000"/>
                  </a:lnSpc>
                  <a:spcBef>
                    <a:spcPct val="20000"/>
                  </a:spcBef>
                </a:pPr>
                <a:r>
                  <a:rPr lang="en-US" altLang="zh-TW" sz="1800" dirty="0">
                    <a:ea typeface="新細明體" pitchFamily="18" charset="-120"/>
                  </a:rPr>
                  <a:t>We then solve for </a:t>
                </a:r>
                <a:r>
                  <a:rPr lang="en-US" altLang="zh-TW" sz="1800" i="1" dirty="0">
                    <a:ea typeface="新細明體" pitchFamily="18" charset="-120"/>
                  </a:rPr>
                  <a:t>t</a:t>
                </a:r>
                <a:r>
                  <a:rPr lang="en-US" altLang="zh-TW" sz="1800" dirty="0">
                    <a:ea typeface="新細明體" pitchFamily="18" charset="-120"/>
                  </a:rPr>
                  <a:t>, analytically or numerically</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971550"/>
                <a:ext cx="8229600" cy="3600450"/>
              </a:xfrm>
              <a:blipFill rotWithShape="1">
                <a:blip r:embed="rId4"/>
                <a:stretch>
                  <a:fillRect l="-593" t="-1692"/>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An Explicit Example (3/3)</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17</a:t>
            </a:fld>
            <a:r>
              <a:rPr lang="en-US" dirty="0" smtClean="0"/>
              <a:t> of 48</a:t>
            </a:r>
            <a:endParaRPr lang="en-US" dirty="0"/>
          </a:p>
        </p:txBody>
      </p:sp>
      <p:sp>
        <p:nvSpPr>
          <p:cNvPr id="8" name="Rectangle 7"/>
          <p:cNvSpPr/>
          <p:nvPr/>
        </p:nvSpPr>
        <p:spPr>
          <a:xfrm>
            <a:off x="3048000" y="4533900"/>
            <a:ext cx="221581" cy="179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935835" y="4454539"/>
            <a:ext cx="333746" cy="338554"/>
          </a:xfrm>
          <a:prstGeom prst="rect">
            <a:avLst/>
          </a:prstGeom>
          <a:noFill/>
        </p:spPr>
        <p:txBody>
          <a:bodyPr wrap="none" rtlCol="0">
            <a:spAutoFit/>
          </a:bodyPr>
          <a:lstStyle/>
          <a:p>
            <a:r>
              <a:rPr lang="en-US" sz="1600" i="1" dirty="0" smtClean="0"/>
              <a:t>w</a:t>
            </a:r>
            <a:endParaRPr lang="en-US" sz="1600" i="1" dirty="0"/>
          </a:p>
        </p:txBody>
      </p:sp>
    </p:spTree>
    <p:extLst>
      <p:ext uri="{BB962C8B-B14F-4D97-AF65-F5344CB8AC3E}">
        <p14:creationId xmlns:p14="http://schemas.microsoft.com/office/powerpoint/2010/main" val="416893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857250"/>
                <a:ext cx="8229600" cy="3829050"/>
              </a:xfrm>
            </p:spPr>
            <p:txBody>
              <a:bodyPr>
                <a:noAutofit/>
              </a:bodyPr>
              <a:lstStyle/>
              <a:p>
                <a:pPr marL="0" indent="0">
                  <a:lnSpc>
                    <a:spcPct val="90000"/>
                  </a:lnSpc>
                  <a:spcBef>
                    <a:spcPct val="20000"/>
                  </a:spcBef>
                  <a:buNone/>
                </a:pPr>
                <a:r>
                  <a:rPr lang="en-US" sz="1800" dirty="0" smtClean="0">
                    <a:solidFill>
                      <a:srgbClr val="0070C0"/>
                    </a:solidFill>
                    <a:ea typeface="新細明體" pitchFamily="18" charset="-120"/>
                  </a:rPr>
                  <a:t>Implicit objects (continued) – multiple conditions</a:t>
                </a:r>
              </a:p>
              <a:p>
                <a:pPr marL="342900" indent="-342900">
                  <a:lnSpc>
                    <a:spcPct val="90000"/>
                  </a:lnSpc>
                  <a:spcBef>
                    <a:spcPct val="20000"/>
                  </a:spcBef>
                </a:pPr>
                <a:r>
                  <a:rPr lang="en-US" altLang="zh-TW" sz="1600" dirty="0" smtClean="0">
                    <a:ea typeface="新細明體" pitchFamily="18" charset="-120"/>
                  </a:rPr>
                  <a:t>For cylindrical objects, the implicit equation</a:t>
                </a:r>
              </a:p>
              <a:p>
                <a:pPr marL="342900" indent="-342900">
                  <a:lnSpc>
                    <a:spcPct val="90000"/>
                  </a:lnSpc>
                  <a:spcBef>
                    <a:spcPct val="20000"/>
                  </a:spcBef>
                  <a:buNone/>
                </a:pPr>
                <a:endParaRPr lang="en-US" altLang="zh-TW" sz="500" dirty="0" smtClean="0">
                  <a:ea typeface="新細明體" pitchFamily="18" charset="-120"/>
                </a:endParaRPr>
              </a:p>
              <a:p>
                <a:pPr marL="342900" indent="-342900">
                  <a:lnSpc>
                    <a:spcPct val="90000"/>
                  </a:lnSpc>
                  <a:spcBef>
                    <a:spcPct val="20000"/>
                  </a:spcBef>
                  <a:buNone/>
                </a:pPr>
                <a:r>
                  <a:rPr lang="en-US" altLang="zh-TW" sz="1600" i="1" dirty="0" smtClean="0">
                    <a:ea typeface="新細明體" pitchFamily="18" charset="-120"/>
                  </a:rPr>
                  <a:t>		</a:t>
                </a:r>
                <a14:m>
                  <m:oMath xmlns:m="http://schemas.openxmlformats.org/officeDocument/2006/math">
                    <m:r>
                      <a:rPr lang="en-US" altLang="zh-TW" sz="1600" i="1" dirty="0" smtClean="0">
                        <a:latin typeface="Cambria Math"/>
                        <a:ea typeface="新細明體" pitchFamily="18" charset="-120"/>
                      </a:rPr>
                      <m:t>𝑓</m:t>
                    </m:r>
                    <m:r>
                      <a:rPr lang="en-US" altLang="zh-TW" sz="1600" i="1" dirty="0" smtClean="0">
                        <a:latin typeface="Cambria Math"/>
                        <a:ea typeface="新細明體" pitchFamily="18" charset="-120"/>
                      </a:rPr>
                      <m:t>(</m:t>
                    </m:r>
                    <m:r>
                      <a:rPr lang="en-US" altLang="zh-TW" sz="1600" i="1" dirty="0" err="1" smtClean="0">
                        <a:latin typeface="Cambria Math"/>
                        <a:ea typeface="新細明體" pitchFamily="18" charset="-120"/>
                      </a:rPr>
                      <m:t>𝑥</m:t>
                    </m:r>
                    <m:r>
                      <a:rPr lang="en-US" altLang="zh-TW" sz="1600" i="1" dirty="0" err="1" smtClean="0">
                        <a:latin typeface="Cambria Math"/>
                        <a:ea typeface="新細明體" pitchFamily="18" charset="-120"/>
                      </a:rPr>
                      <m:t>,</m:t>
                    </m:r>
                    <m:r>
                      <a:rPr lang="en-US" altLang="zh-TW" sz="1600" i="1" dirty="0" err="1" smtClean="0">
                        <a:latin typeface="Cambria Math"/>
                        <a:ea typeface="新細明體" pitchFamily="18" charset="-120"/>
                      </a:rPr>
                      <m:t>𝑦</m:t>
                    </m:r>
                    <m:r>
                      <a:rPr lang="en-US" altLang="zh-TW" sz="1600" i="1" dirty="0" err="1" smtClean="0">
                        <a:latin typeface="Cambria Math"/>
                        <a:ea typeface="新細明體" pitchFamily="18" charset="-120"/>
                      </a:rPr>
                      <m:t>,</m:t>
                    </m:r>
                    <m:r>
                      <a:rPr lang="en-US" altLang="zh-TW" sz="1600" i="1" dirty="0" err="1" smtClean="0">
                        <a:latin typeface="Cambria Math"/>
                        <a:ea typeface="新細明體" pitchFamily="18" charset="-120"/>
                      </a:rPr>
                      <m:t>𝑧</m:t>
                    </m:r>
                    <m:r>
                      <a:rPr lang="en-US" altLang="zh-TW" sz="1600" i="1" dirty="0" smtClean="0">
                        <a:latin typeface="Cambria Math"/>
                        <a:ea typeface="新細明體" pitchFamily="18" charset="-120"/>
                      </a:rPr>
                      <m:t>) = </m:t>
                    </m:r>
                    <m:r>
                      <a:rPr lang="en-US" altLang="zh-TW" sz="1600" i="1" dirty="0" smtClean="0">
                        <a:latin typeface="Cambria Math"/>
                        <a:ea typeface="新細明體" pitchFamily="18" charset="-120"/>
                      </a:rPr>
                      <m:t>𝑥</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m:t>
                    </m:r>
                    <m:r>
                      <a:rPr lang="en-US" altLang="zh-TW" sz="1600" i="1" dirty="0" smtClean="0">
                        <a:latin typeface="Cambria Math"/>
                        <a:ea typeface="新細明體" pitchFamily="18" charset="-120"/>
                      </a:rPr>
                      <m:t>𝑧</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1 = 0</m:t>
                    </m:r>
                  </m:oMath>
                </a14:m>
                <a:endParaRPr lang="en-US" altLang="zh-TW" sz="1600" dirty="0" smtClean="0">
                  <a:ea typeface="新細明體" pitchFamily="18" charset="-120"/>
                </a:endParaRPr>
              </a:p>
              <a:p>
                <a:pPr marL="342900" indent="-342900">
                  <a:lnSpc>
                    <a:spcPct val="90000"/>
                  </a:lnSpc>
                  <a:spcBef>
                    <a:spcPct val="20000"/>
                  </a:spcBef>
                  <a:buNone/>
                </a:pPr>
                <a:endParaRPr lang="en-US" altLang="zh-TW" sz="700" dirty="0" smtClean="0">
                  <a:ea typeface="新細明體" pitchFamily="18" charset="-120"/>
                </a:endParaRPr>
              </a:p>
              <a:p>
                <a:pPr marL="342900" indent="-342900">
                  <a:lnSpc>
                    <a:spcPct val="90000"/>
                  </a:lnSpc>
                  <a:spcBef>
                    <a:spcPct val="20000"/>
                  </a:spcBef>
                  <a:buNone/>
                </a:pPr>
                <a:r>
                  <a:rPr lang="en-US" altLang="zh-TW" sz="1200" dirty="0" smtClean="0">
                    <a:ea typeface="新細明體" pitchFamily="18" charset="-120"/>
                  </a:rPr>
                  <a:t>	</a:t>
                </a:r>
                <a:r>
                  <a:rPr lang="en-US" altLang="zh-TW" sz="1600" dirty="0" smtClean="0">
                    <a:ea typeface="新細明體" pitchFamily="18" charset="-120"/>
                  </a:rPr>
                  <a:t>in 3-space defines an infinite cylinder of unit radius running along the y-axis</a:t>
                </a:r>
              </a:p>
              <a:p>
                <a:pPr marL="342900" indent="-342900">
                  <a:lnSpc>
                    <a:spcPct val="90000"/>
                  </a:lnSpc>
                  <a:spcBef>
                    <a:spcPct val="20000"/>
                  </a:spcBef>
                  <a:buNone/>
                </a:pPr>
                <a:endParaRPr lang="en-US" altLang="zh-TW" sz="1100" dirty="0" smtClean="0">
                  <a:ea typeface="新細明體" pitchFamily="18" charset="-120"/>
                </a:endParaRPr>
              </a:p>
              <a:p>
                <a:pPr marL="342900" indent="-342900">
                  <a:lnSpc>
                    <a:spcPct val="90000"/>
                  </a:lnSpc>
                  <a:spcBef>
                    <a:spcPct val="20000"/>
                  </a:spcBef>
                </a:pPr>
                <a:r>
                  <a:rPr lang="en-US" altLang="zh-TW" sz="1600" dirty="0" smtClean="0">
                    <a:ea typeface="新細明體" pitchFamily="18" charset="-120"/>
                  </a:rPr>
                  <a:t>Usually, it’s more useful to work with finite objects</a:t>
                </a:r>
              </a:p>
              <a:p>
                <a:pPr marL="342900" indent="-342900">
                  <a:lnSpc>
                    <a:spcPct val="90000"/>
                  </a:lnSpc>
                  <a:spcBef>
                    <a:spcPct val="20000"/>
                  </a:spcBef>
                </a:pPr>
                <a:endParaRPr lang="en-US" altLang="zh-TW" sz="500" dirty="0" smtClean="0">
                  <a:ea typeface="新細明體" pitchFamily="18" charset="-120"/>
                </a:endParaRPr>
              </a:p>
              <a:p>
                <a:pPr marL="617220" lvl="1" indent="-342900">
                  <a:lnSpc>
                    <a:spcPct val="90000"/>
                  </a:lnSpc>
                  <a:spcBef>
                    <a:spcPct val="20000"/>
                  </a:spcBef>
                </a:pPr>
                <a:r>
                  <a:rPr lang="en-US" altLang="zh-TW" sz="1200" dirty="0" smtClean="0">
                    <a:ea typeface="新細明體" pitchFamily="18" charset="-120"/>
                  </a:rPr>
                  <a:t> </a:t>
                </a:r>
                <a:r>
                  <a:rPr lang="en-US" altLang="zh-TW" sz="1600" dirty="0" smtClean="0">
                    <a:ea typeface="新細明體" pitchFamily="18" charset="-120"/>
                  </a:rPr>
                  <a:t>e.g. a unit cylinder truncated with the limits:     </a:t>
                </a:r>
              </a:p>
              <a:p>
                <a:pPr marL="274320" lvl="1" indent="0">
                  <a:lnSpc>
                    <a:spcPct val="90000"/>
                  </a:lnSpc>
                  <a:spcBef>
                    <a:spcPct val="20000"/>
                  </a:spcBef>
                  <a:buNone/>
                </a:pPr>
                <a:endParaRPr lang="en-US" altLang="zh-TW" sz="500" dirty="0" smtClean="0">
                  <a:ea typeface="新細明體" pitchFamily="18" charset="-120"/>
                </a:endParaRPr>
              </a:p>
              <a:p>
                <a:pPr marL="274320" lvl="1" indent="0">
                  <a:lnSpc>
                    <a:spcPct val="90000"/>
                  </a:lnSpc>
                  <a:spcBef>
                    <a:spcPct val="20000"/>
                  </a:spcBef>
                  <a:buNone/>
                </a:pPr>
                <a:r>
                  <a:rPr lang="en-US" altLang="zh-TW" sz="1600" dirty="0" smtClean="0">
                    <a:ea typeface="新細明體" pitchFamily="18" charset="-120"/>
                  </a:rPr>
                  <a:t>	</a:t>
                </a:r>
                <a:r>
                  <a:rPr lang="en-US" altLang="zh-TW" sz="1600" dirty="0">
                    <a:ea typeface="新細明體" pitchFamily="18" charset="-120"/>
                  </a:rPr>
                  <a:t>c</a:t>
                </a:r>
                <a:r>
                  <a:rPr lang="en-US" altLang="zh-TW" sz="1600" dirty="0" smtClean="0">
                    <a:ea typeface="新細明體" pitchFamily="18" charset="-120"/>
                  </a:rPr>
                  <a:t>ylinder body: </a:t>
                </a:r>
                <a14:m>
                  <m:oMath xmlns:m="http://schemas.openxmlformats.org/officeDocument/2006/math">
                    <m:r>
                      <a:rPr lang="en-US" altLang="zh-TW" sz="1600" i="1" dirty="0" smtClean="0">
                        <a:latin typeface="Cambria Math"/>
                        <a:ea typeface="新細明體" pitchFamily="18" charset="-120"/>
                      </a:rPr>
                      <m:t>𝑥</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m:t>
                    </m:r>
                    <m:r>
                      <a:rPr lang="en-US" altLang="zh-TW" sz="1600" i="1" dirty="0" smtClean="0">
                        <a:latin typeface="Cambria Math"/>
                        <a:ea typeface="新細明體" pitchFamily="18" charset="-120"/>
                      </a:rPr>
                      <m:t>𝑧</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1 = 0, −1 ≤ </m:t>
                    </m:r>
                    <m:r>
                      <a:rPr lang="en-US" altLang="zh-TW" sz="1600" i="1" dirty="0" smtClean="0">
                        <a:latin typeface="Cambria Math"/>
                        <a:ea typeface="新細明體" pitchFamily="18" charset="-120"/>
                      </a:rPr>
                      <m:t>𝑦</m:t>
                    </m:r>
                    <m:r>
                      <a:rPr lang="en-US" altLang="zh-TW" sz="1600" i="1" dirty="0" smtClean="0">
                        <a:latin typeface="Cambria Math"/>
                        <a:ea typeface="新細明體" pitchFamily="18" charset="-120"/>
                      </a:rPr>
                      <m:t> ≤ 1</m:t>
                    </m:r>
                  </m:oMath>
                </a14:m>
                <a:endParaRPr lang="en-US" altLang="zh-TW" sz="1600" dirty="0" smtClean="0">
                  <a:ea typeface="新細明體" pitchFamily="18" charset="-120"/>
                </a:endParaRPr>
              </a:p>
              <a:p>
                <a:pPr marL="0" indent="0">
                  <a:lnSpc>
                    <a:spcPct val="90000"/>
                  </a:lnSpc>
                  <a:spcBef>
                    <a:spcPct val="20000"/>
                  </a:spcBef>
                  <a:buNone/>
                </a:pPr>
                <a:endParaRPr lang="en-US" altLang="zh-TW" sz="500" dirty="0" smtClean="0">
                  <a:ea typeface="新細明體" pitchFamily="18" charset="-120"/>
                </a:endParaRPr>
              </a:p>
              <a:p>
                <a:pPr marL="342900" indent="-342900">
                  <a:lnSpc>
                    <a:spcPct val="90000"/>
                  </a:lnSpc>
                  <a:spcBef>
                    <a:spcPct val="20000"/>
                  </a:spcBef>
                </a:pPr>
                <a:r>
                  <a:rPr lang="en-US" altLang="zh-TW" sz="1600" dirty="0" smtClean="0">
                    <a:ea typeface="新細明體" pitchFamily="18" charset="-120"/>
                  </a:rPr>
                  <a:t>But how do we define cylinder “caps” as implicit equations?</a:t>
                </a:r>
              </a:p>
              <a:p>
                <a:pPr marL="342900" indent="-342900">
                  <a:lnSpc>
                    <a:spcPct val="90000"/>
                  </a:lnSpc>
                  <a:spcBef>
                    <a:spcPct val="20000"/>
                  </a:spcBef>
                </a:pPr>
                <a:r>
                  <a:rPr lang="en-US" altLang="zh-TW" sz="1600" dirty="0" smtClean="0">
                    <a:ea typeface="新細明體" pitchFamily="18" charset="-120"/>
                  </a:rPr>
                  <a:t>The caps are the insides of the cylinder at the cylinder’s y </a:t>
                </a:r>
                <a:r>
                  <a:rPr lang="en-US" altLang="zh-TW" sz="1600" dirty="0" err="1" smtClean="0">
                    <a:ea typeface="新細明體" pitchFamily="18" charset="-120"/>
                  </a:rPr>
                  <a:t>extrema</a:t>
                </a:r>
                <a:r>
                  <a:rPr lang="en-US" altLang="zh-TW" sz="1600" dirty="0">
                    <a:ea typeface="新細明體" pitchFamily="18" charset="-120"/>
                  </a:rPr>
                  <a:t> </a:t>
                </a:r>
                <a:r>
                  <a:rPr lang="en-US" altLang="zh-TW" sz="1600" dirty="0" smtClean="0">
                    <a:ea typeface="新細明體" pitchFamily="18" charset="-120"/>
                  </a:rPr>
                  <a:t>(or rather, a circle)</a:t>
                </a:r>
                <a:endParaRPr lang="en-US" altLang="zh-TW" sz="500" dirty="0" smtClean="0">
                  <a:ea typeface="新細明體" pitchFamily="18" charset="-120"/>
                </a:endParaRPr>
              </a:p>
              <a:p>
                <a:pPr marL="617220" lvl="1" indent="-342900">
                  <a:lnSpc>
                    <a:spcPct val="90000"/>
                  </a:lnSpc>
                  <a:spcBef>
                    <a:spcPct val="20000"/>
                  </a:spcBef>
                </a:pPr>
                <a:r>
                  <a:rPr lang="en-US" altLang="zh-TW" sz="1600" dirty="0">
                    <a:ea typeface="新細明體" pitchFamily="18" charset="-120"/>
                  </a:rPr>
                  <a:t>c</a:t>
                </a:r>
                <a:r>
                  <a:rPr lang="en-US" altLang="zh-TW" sz="1600" dirty="0" smtClean="0">
                    <a:ea typeface="新細明體" pitchFamily="18" charset="-120"/>
                  </a:rPr>
                  <a:t>ylinder </a:t>
                </a:r>
                <a:r>
                  <a:rPr lang="en-US" altLang="zh-TW" sz="1600" dirty="0">
                    <a:ea typeface="新細明體" pitchFamily="18" charset="-120"/>
                  </a:rPr>
                  <a:t>c</a:t>
                </a:r>
                <a:r>
                  <a:rPr lang="en-US" altLang="zh-TW" sz="1600" dirty="0" smtClean="0">
                    <a:ea typeface="新細明體" pitchFamily="18" charset="-120"/>
                  </a:rPr>
                  <a:t>aps     	top: 	      	</a:t>
                </a:r>
                <a14:m>
                  <m:oMath xmlns:m="http://schemas.openxmlformats.org/officeDocument/2006/math">
                    <m:r>
                      <a:rPr lang="en-US" altLang="zh-TW" sz="1600" i="1" dirty="0" smtClean="0">
                        <a:latin typeface="Cambria Math"/>
                        <a:ea typeface="新細明體" pitchFamily="18" charset="-120"/>
                      </a:rPr>
                      <m:t>𝑥</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m:t>
                    </m:r>
                    <m:r>
                      <a:rPr lang="en-US" altLang="zh-TW" sz="1600" i="1" dirty="0" smtClean="0">
                        <a:latin typeface="Cambria Math"/>
                        <a:ea typeface="新細明體" pitchFamily="18" charset="-120"/>
                      </a:rPr>
                      <m:t>𝑧</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1 ≤ 0,  </m:t>
                    </m:r>
                    <m:r>
                      <a:rPr lang="en-US" altLang="zh-TW" sz="1600" i="1" dirty="0" smtClean="0">
                        <a:latin typeface="Cambria Math"/>
                        <a:ea typeface="新細明體" pitchFamily="18" charset="-120"/>
                      </a:rPr>
                      <m:t>𝑦</m:t>
                    </m:r>
                    <m:r>
                      <a:rPr lang="en-US" altLang="zh-TW" sz="1600" i="1" dirty="0" smtClean="0">
                        <a:latin typeface="Cambria Math"/>
                        <a:ea typeface="新細明體" pitchFamily="18" charset="-120"/>
                      </a:rPr>
                      <m:t> = 1  </m:t>
                    </m:r>
                  </m:oMath>
                </a14:m>
                <a:r>
                  <a:rPr lang="en-US" altLang="zh-TW" sz="1600" dirty="0" smtClean="0">
                    <a:ea typeface="新細明體" pitchFamily="18" charset="-120"/>
                  </a:rPr>
                  <a:t>	</a:t>
                </a:r>
              </a:p>
              <a:p>
                <a:pPr marL="274320" lvl="1" indent="0">
                  <a:lnSpc>
                    <a:spcPct val="90000"/>
                  </a:lnSpc>
                  <a:spcBef>
                    <a:spcPct val="20000"/>
                  </a:spcBef>
                  <a:buNone/>
                </a:pPr>
                <a:r>
                  <a:rPr lang="en-US" altLang="zh-TW" sz="1600" dirty="0" smtClean="0">
                    <a:ea typeface="新細明體" pitchFamily="18" charset="-120"/>
                  </a:rPr>
                  <a:t>		            	bottom:                 	</a:t>
                </a:r>
                <a14:m>
                  <m:oMath xmlns:m="http://schemas.openxmlformats.org/officeDocument/2006/math">
                    <m:r>
                      <a:rPr lang="en-US" altLang="zh-TW" sz="1600" i="1" dirty="0" smtClean="0">
                        <a:latin typeface="Cambria Math"/>
                        <a:ea typeface="新細明體" pitchFamily="18" charset="-120"/>
                      </a:rPr>
                      <m:t>𝑥</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m:t>
                    </m:r>
                    <m:r>
                      <a:rPr lang="en-US" altLang="zh-TW" sz="1600" i="1" dirty="0" smtClean="0">
                        <a:latin typeface="Cambria Math"/>
                        <a:ea typeface="新細明體" pitchFamily="18" charset="-120"/>
                      </a:rPr>
                      <m:t>𝑧</m:t>
                    </m:r>
                    <m:r>
                      <a:rPr lang="en-US" altLang="zh-TW" sz="1600" i="1" baseline="30000" dirty="0" smtClean="0">
                        <a:latin typeface="Cambria Math"/>
                        <a:ea typeface="新細明體" pitchFamily="18" charset="-120"/>
                      </a:rPr>
                      <m:t>2</m:t>
                    </m:r>
                    <m:r>
                      <a:rPr lang="en-US" altLang="zh-TW" sz="1600" i="1" dirty="0" smtClean="0">
                        <a:latin typeface="Cambria Math"/>
                        <a:ea typeface="新細明體" pitchFamily="18" charset="-120"/>
                      </a:rPr>
                      <m:t> – 1 ≤ 0,  </m:t>
                    </m:r>
                    <m:r>
                      <a:rPr lang="en-US" altLang="zh-TW" sz="1600" i="1" dirty="0" smtClean="0">
                        <a:latin typeface="Cambria Math"/>
                        <a:ea typeface="新細明體" pitchFamily="18" charset="-120"/>
                      </a:rPr>
                      <m:t>𝑦</m:t>
                    </m:r>
                    <m:r>
                      <a:rPr lang="en-US" altLang="zh-TW" sz="1600" i="1" dirty="0" smtClean="0">
                        <a:latin typeface="Cambria Math"/>
                        <a:ea typeface="新細明體" pitchFamily="18" charset="-120"/>
                      </a:rPr>
                      <m:t> = −1</m:t>
                    </m:r>
                  </m:oMath>
                </a14:m>
                <a:endParaRPr lang="en-US" sz="1600" dirty="0" smtClean="0">
                  <a:solidFill>
                    <a:srgbClr val="0070C0"/>
                  </a:solidFill>
                  <a:ea typeface="新細明體" pitchFamily="18" charset="-120"/>
                </a:endParaRPr>
              </a:p>
              <a:p>
                <a:pPr marL="617220" lvl="1" indent="-342900">
                  <a:lnSpc>
                    <a:spcPct val="90000"/>
                  </a:lnSpc>
                  <a:spcBef>
                    <a:spcPct val="20000"/>
                  </a:spcBef>
                </a:pPr>
                <a:endParaRPr lang="en-US" sz="1600" dirty="0">
                  <a:solidFill>
                    <a:srgbClr val="0070C0"/>
                  </a:solidFill>
                  <a:ea typeface="新細明體" pitchFamily="18" charset="-120"/>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857250"/>
                <a:ext cx="8229600" cy="3829050"/>
              </a:xfrm>
              <a:blipFill rotWithShape="1">
                <a:blip r:embed="rId2"/>
                <a:stretch>
                  <a:fillRect l="-593" t="-1592" b="-955"/>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Ray-Object Intersection (3/5)</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18</a:t>
            </a:fld>
            <a:r>
              <a:rPr lang="en-US" dirty="0" smtClean="0"/>
              <a:t> of 48</a:t>
            </a:r>
            <a:endParaRPr lang="en-US" dirty="0"/>
          </a:p>
        </p:txBody>
      </p:sp>
    </p:spTree>
    <p:extLst>
      <p:ext uri="{BB962C8B-B14F-4D97-AF65-F5344CB8AC3E}">
        <p14:creationId xmlns:p14="http://schemas.microsoft.com/office/powerpoint/2010/main" val="120628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3" end="13"/>
                                            </p:txEl>
                                          </p:spTgt>
                                        </p:tgtEl>
                                        <p:attrNameLst>
                                          <p:attrName>style.visibility</p:attrName>
                                        </p:attrNameLst>
                                      </p:cBhvr>
                                      <p:to>
                                        <p:strVal val="visible"/>
                                      </p:to>
                                    </p:set>
                                    <p:animEffect transition="in" filter="fade">
                                      <p:cBhvr>
                                        <p:cTn id="42" dur="500"/>
                                        <p:tgtEl>
                                          <p:spTgt spid="5">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fade">
                                      <p:cBhvr>
                                        <p:cTn id="47" dur="500"/>
                                        <p:tgtEl>
                                          <p:spTgt spid="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5" end="15"/>
                                            </p:txEl>
                                          </p:spTgt>
                                        </p:tgtEl>
                                        <p:attrNameLst>
                                          <p:attrName>style.visibility</p:attrName>
                                        </p:attrNameLst>
                                      </p:cBhvr>
                                      <p:to>
                                        <p:strVal val="visible"/>
                                      </p:to>
                                    </p:set>
                                    <p:animEffect transition="in" filter="fade">
                                      <p:cBhvr>
                                        <p:cTn id="52" dur="500"/>
                                        <p:tgtEl>
                                          <p:spTgt spid="5">
                                            <p:txEl>
                                              <p:pRg st="15" end="1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animEffect transition="in" filter="fade">
                                      <p:cBhvr>
                                        <p:cTn id="5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57250"/>
            <a:ext cx="8229600" cy="3829050"/>
          </a:xfrm>
        </p:spPr>
        <p:txBody>
          <a:bodyPr>
            <a:normAutofit fontScale="85000" lnSpcReduction="20000"/>
          </a:bodyPr>
          <a:lstStyle/>
          <a:p>
            <a:pPr marL="0" indent="0">
              <a:lnSpc>
                <a:spcPct val="90000"/>
              </a:lnSpc>
              <a:spcBef>
                <a:spcPct val="20000"/>
              </a:spcBef>
              <a:buNone/>
            </a:pPr>
            <a:r>
              <a:rPr lang="en-US" sz="2000" dirty="0" smtClean="0">
                <a:solidFill>
                  <a:srgbClr val="0070C0"/>
                </a:solidFill>
                <a:ea typeface="新細明體" pitchFamily="18" charset="-120"/>
              </a:rPr>
              <a:t>Implicit objects (continued) – cylinder </a:t>
            </a:r>
            <a:r>
              <a:rPr lang="en-US" sz="2000" dirty="0" err="1" smtClean="0">
                <a:solidFill>
                  <a:srgbClr val="0070C0"/>
                </a:solidFill>
                <a:ea typeface="新細明體" pitchFamily="18" charset="-120"/>
              </a:rPr>
              <a:t>pseudocode</a:t>
            </a:r>
            <a:endParaRPr lang="en-US" sz="2000" dirty="0" smtClean="0">
              <a:solidFill>
                <a:srgbClr val="0070C0"/>
              </a:solidFill>
              <a:ea typeface="新細明體" pitchFamily="18" charset="-120"/>
            </a:endParaRPr>
          </a:p>
          <a:p>
            <a:pPr marL="3175" indent="-3175">
              <a:lnSpc>
                <a:spcPct val="90000"/>
              </a:lnSpc>
              <a:spcBef>
                <a:spcPct val="20000"/>
              </a:spcBef>
            </a:pPr>
            <a:r>
              <a:rPr lang="en-US" altLang="zh-TW" sz="1800" dirty="0" smtClean="0">
                <a:ea typeface="新細明體" pitchFamily="18" charset="-120"/>
              </a:rPr>
              <a:t>Solve in a case-by-case approach</a:t>
            </a:r>
          </a:p>
          <a:p>
            <a:pPr marL="0" indent="0">
              <a:lnSpc>
                <a:spcPct val="90000"/>
              </a:lnSpc>
              <a:spcBef>
                <a:spcPct val="20000"/>
              </a:spcBef>
              <a:buNone/>
            </a:pPr>
            <a:endParaRPr lang="en-US" altLang="zh-TW" sz="1600" dirty="0" smtClean="0">
              <a:ea typeface="新細明體" pitchFamily="18" charset="-120"/>
            </a:endParaRPr>
          </a:p>
          <a:p>
            <a:pPr marL="3175" indent="-3175">
              <a:lnSpc>
                <a:spcPct val="90000"/>
              </a:lnSpc>
              <a:spcBef>
                <a:spcPct val="20000"/>
              </a:spcBef>
              <a:buNone/>
            </a:pPr>
            <a:r>
              <a:rPr lang="en-US" altLang="zh-TW" sz="1600" b="1" dirty="0" err="1" smtClean="0">
                <a:ea typeface="新細明體" pitchFamily="18" charset="-120"/>
                <a:cs typeface="Arial" pitchFamily="34" charset="0"/>
              </a:rPr>
              <a:t>Ray_inter_finite_cylinder</a:t>
            </a:r>
            <a:r>
              <a:rPr lang="en-US" altLang="zh-TW" sz="1600" b="1" dirty="0" smtClean="0">
                <a:ea typeface="新細明體" pitchFamily="18" charset="-120"/>
                <a:cs typeface="Arial" pitchFamily="34" charset="0"/>
              </a:rPr>
              <a:t>(</a:t>
            </a:r>
            <a:r>
              <a:rPr lang="en-US" altLang="zh-TW" sz="1600" b="1" dirty="0" err="1" smtClean="0">
                <a:ea typeface="新細明體" pitchFamily="18" charset="-120"/>
                <a:cs typeface="Arial" pitchFamily="34" charset="0"/>
              </a:rPr>
              <a:t>P,d</a:t>
            </a:r>
            <a:r>
              <a:rPr lang="en-US" altLang="zh-TW" sz="1600" b="1" dirty="0" smtClean="0">
                <a:ea typeface="新細明體" pitchFamily="18" charset="-120"/>
                <a:cs typeface="Arial" pitchFamily="34" charset="0"/>
              </a:rPr>
              <a:t>):</a:t>
            </a:r>
          </a:p>
          <a:p>
            <a:pPr marL="365760" indent="-3175">
              <a:lnSpc>
                <a:spcPct val="90000"/>
              </a:lnSpc>
              <a:spcBef>
                <a:spcPct val="20000"/>
              </a:spcBef>
              <a:buNone/>
            </a:pPr>
            <a:r>
              <a:rPr lang="en-US" altLang="zh-TW" sz="1600" dirty="0" smtClean="0">
                <a:ea typeface="新細明體" pitchFamily="18" charset="-120"/>
                <a:cs typeface="Arial" pitchFamily="34" charset="0"/>
              </a:rPr>
              <a:t>	t1,t2 = </a:t>
            </a:r>
            <a:r>
              <a:rPr lang="en-US" altLang="zh-TW" sz="1600" dirty="0" err="1" smtClean="0">
                <a:ea typeface="新細明體" pitchFamily="18" charset="-120"/>
                <a:cs typeface="Arial" pitchFamily="34" charset="0"/>
              </a:rPr>
              <a:t>ray_inter_infinite_cylinder</a:t>
            </a:r>
            <a:r>
              <a:rPr lang="en-US" altLang="zh-TW" sz="1600" dirty="0" smtClean="0">
                <a:ea typeface="新細明體" pitchFamily="18" charset="-120"/>
                <a:cs typeface="Arial" pitchFamily="34" charset="0"/>
              </a:rPr>
              <a:t>(</a:t>
            </a:r>
            <a:r>
              <a:rPr lang="en-US" altLang="zh-TW" sz="1600" dirty="0" err="1" smtClean="0">
                <a:ea typeface="新細明體" pitchFamily="18" charset="-120"/>
                <a:cs typeface="Arial" pitchFamily="34" charset="0"/>
              </a:rPr>
              <a:t>P,d</a:t>
            </a:r>
            <a:r>
              <a:rPr lang="en-US" altLang="zh-TW" sz="1600" dirty="0" smtClean="0">
                <a:ea typeface="新細明體" pitchFamily="18" charset="-120"/>
                <a:cs typeface="Arial" pitchFamily="34" charset="0"/>
              </a:rPr>
              <a:t>)</a:t>
            </a:r>
            <a:r>
              <a:rPr lang="en-US" altLang="zh-TW" sz="1600" dirty="0">
                <a:solidFill>
                  <a:srgbClr val="339933"/>
                </a:solidFill>
                <a:ea typeface="新細明體" pitchFamily="18" charset="-120"/>
                <a:cs typeface="Arial" pitchFamily="34" charset="0"/>
              </a:rPr>
              <a:t> </a:t>
            </a:r>
            <a:r>
              <a:rPr lang="en-US" altLang="zh-TW" sz="1600" dirty="0" smtClean="0">
                <a:solidFill>
                  <a:srgbClr val="339933"/>
                </a:solidFill>
                <a:ea typeface="新細明體" pitchFamily="18" charset="-120"/>
                <a:cs typeface="Arial" pitchFamily="34" charset="0"/>
              </a:rPr>
              <a:t>                 </a:t>
            </a:r>
            <a:r>
              <a:rPr lang="en-US" altLang="zh-TW" sz="1600" dirty="0" smtClean="0">
                <a:solidFill>
                  <a:srgbClr val="2A7E2A"/>
                </a:solidFill>
                <a:ea typeface="新細明體" pitchFamily="18" charset="-120"/>
                <a:cs typeface="Arial" pitchFamily="34" charset="0"/>
              </a:rPr>
              <a:t>// </a:t>
            </a:r>
            <a:r>
              <a:rPr lang="en-US" altLang="zh-TW" sz="1600" dirty="0" smtClean="0">
                <a:solidFill>
                  <a:srgbClr val="2A7E2A"/>
                </a:solidFill>
                <a:ea typeface="新細明體" pitchFamily="18" charset="-120"/>
                <a:cs typeface="Arial" pitchFamily="34" charset="0"/>
              </a:rPr>
              <a:t>Check </a:t>
            </a:r>
            <a:r>
              <a:rPr lang="en-US" altLang="zh-TW" sz="1600" dirty="0">
                <a:solidFill>
                  <a:srgbClr val="2A7E2A"/>
                </a:solidFill>
                <a:ea typeface="新細明體" pitchFamily="18" charset="-120"/>
                <a:cs typeface="Arial" pitchFamily="34" charset="0"/>
              </a:rPr>
              <a:t>for intersection with infinite cylinder</a:t>
            </a:r>
          </a:p>
          <a:p>
            <a:pPr marL="365760" indent="-3175">
              <a:lnSpc>
                <a:spcPct val="90000"/>
              </a:lnSpc>
              <a:spcBef>
                <a:spcPct val="20000"/>
              </a:spcBef>
              <a:buNone/>
            </a:pPr>
            <a:r>
              <a:rPr lang="en-US" altLang="zh-TW" sz="1600" dirty="0" smtClean="0">
                <a:ea typeface="新細明體" pitchFamily="18" charset="-120"/>
                <a:cs typeface="Arial" pitchFamily="34" charset="0"/>
              </a:rPr>
              <a:t>	compute P + t1*d, P + t2*d		 </a:t>
            </a:r>
          </a:p>
          <a:p>
            <a:pPr marL="365760" indent="-3175">
              <a:lnSpc>
                <a:spcPct val="90000"/>
              </a:lnSpc>
              <a:spcBef>
                <a:spcPct val="20000"/>
              </a:spcBef>
              <a:buNone/>
            </a:pPr>
            <a:r>
              <a:rPr lang="en-US" altLang="zh-TW" sz="1600" dirty="0" smtClean="0">
                <a:ea typeface="新細明體" pitchFamily="18" charset="-120"/>
                <a:cs typeface="Arial" pitchFamily="34" charset="0"/>
              </a:rPr>
              <a:t>if y &gt; 1 or y &lt; -1 for t1 or t2: toss it	       </a:t>
            </a:r>
            <a:r>
              <a:rPr lang="en-US" altLang="zh-TW" sz="1600" dirty="0" smtClean="0">
                <a:solidFill>
                  <a:srgbClr val="2A7E2A"/>
                </a:solidFill>
                <a:ea typeface="新細明體" pitchFamily="18" charset="-120"/>
                <a:cs typeface="Arial" pitchFamily="34" charset="0"/>
              </a:rPr>
              <a:t>// </a:t>
            </a:r>
            <a:r>
              <a:rPr lang="en-US" altLang="zh-TW" sz="1600" dirty="0" smtClean="0">
                <a:solidFill>
                  <a:srgbClr val="2A7E2A"/>
                </a:solidFill>
                <a:ea typeface="新細明體" pitchFamily="18" charset="-120"/>
                <a:cs typeface="Arial" pitchFamily="34" charset="0"/>
              </a:rPr>
              <a:t>If </a:t>
            </a:r>
            <a:r>
              <a:rPr lang="en-US" altLang="zh-TW" sz="1600" dirty="0">
                <a:solidFill>
                  <a:srgbClr val="2A7E2A"/>
                </a:solidFill>
                <a:ea typeface="新細明體" pitchFamily="18" charset="-120"/>
                <a:cs typeface="Arial" pitchFamily="34" charset="0"/>
              </a:rPr>
              <a:t>intersection, is it between </a:t>
            </a:r>
            <a:r>
              <a:rPr lang="en-US" altLang="zh-TW" sz="1600" dirty="0" smtClean="0">
                <a:solidFill>
                  <a:srgbClr val="2A7E2A"/>
                </a:solidFill>
                <a:ea typeface="新細明體" pitchFamily="18" charset="-120"/>
                <a:cs typeface="Arial" pitchFamily="34" charset="0"/>
              </a:rPr>
              <a:t>cylinder caps?</a:t>
            </a:r>
            <a:endParaRPr lang="en-US" altLang="zh-TW" sz="1600" dirty="0">
              <a:solidFill>
                <a:srgbClr val="2A7E2A"/>
              </a:solidFill>
              <a:ea typeface="新細明體" pitchFamily="18" charset="-120"/>
              <a:cs typeface="Arial" pitchFamily="34" charset="0"/>
            </a:endParaRPr>
          </a:p>
          <a:p>
            <a:pPr marL="365760" indent="-3175">
              <a:lnSpc>
                <a:spcPct val="90000"/>
              </a:lnSpc>
              <a:spcBef>
                <a:spcPct val="20000"/>
              </a:spcBef>
              <a:buNone/>
            </a:pPr>
            <a:endParaRPr lang="en-US" altLang="zh-TW" sz="1600" dirty="0" smtClean="0">
              <a:ea typeface="新細明體" pitchFamily="18" charset="-120"/>
              <a:cs typeface="Arial" pitchFamily="34" charset="0"/>
            </a:endParaRPr>
          </a:p>
          <a:p>
            <a:pPr marL="365760" indent="-3175">
              <a:lnSpc>
                <a:spcPct val="90000"/>
              </a:lnSpc>
              <a:spcBef>
                <a:spcPct val="20000"/>
              </a:spcBef>
              <a:buNone/>
            </a:pPr>
            <a:r>
              <a:rPr lang="en-US" altLang="zh-TW" sz="1600" dirty="0" smtClean="0">
                <a:ea typeface="新細明體" pitchFamily="18" charset="-120"/>
                <a:cs typeface="Arial" pitchFamily="34" charset="0"/>
              </a:rPr>
              <a:t>t3 = </a:t>
            </a:r>
            <a:r>
              <a:rPr lang="en-US" altLang="zh-TW" sz="1600" dirty="0" err="1" smtClean="0">
                <a:ea typeface="新細明體" pitchFamily="18" charset="-120"/>
                <a:cs typeface="Arial" pitchFamily="34" charset="0"/>
              </a:rPr>
              <a:t>ray_inter_plane</a:t>
            </a:r>
            <a:r>
              <a:rPr lang="en-US" altLang="zh-TW" sz="1600" dirty="0" smtClean="0">
                <a:ea typeface="新細明體" pitchFamily="18" charset="-120"/>
                <a:cs typeface="Arial" pitchFamily="34" charset="0"/>
              </a:rPr>
              <a:t>(plane y = 1)                            </a:t>
            </a:r>
            <a:r>
              <a:rPr lang="en-US" altLang="zh-TW" sz="1600" dirty="0" smtClean="0">
                <a:solidFill>
                  <a:srgbClr val="2A7E2A"/>
                </a:solidFill>
                <a:ea typeface="新細明體" pitchFamily="18" charset="-120"/>
                <a:cs typeface="Arial" pitchFamily="34" charset="0"/>
              </a:rPr>
              <a:t>// </a:t>
            </a:r>
            <a:r>
              <a:rPr lang="en-US" altLang="zh-TW" sz="1600" dirty="0">
                <a:solidFill>
                  <a:srgbClr val="2A7E2A"/>
                </a:solidFill>
                <a:ea typeface="新細明體" pitchFamily="18" charset="-120"/>
                <a:cs typeface="Arial" pitchFamily="34" charset="0"/>
              </a:rPr>
              <a:t>Check for an intersection with the top </a:t>
            </a:r>
            <a:r>
              <a:rPr lang="en-US" altLang="zh-TW" sz="1600" dirty="0" smtClean="0">
                <a:solidFill>
                  <a:srgbClr val="2A7E2A"/>
                </a:solidFill>
                <a:ea typeface="新細明體" pitchFamily="18" charset="-120"/>
                <a:cs typeface="Arial" pitchFamily="34" charset="0"/>
              </a:rPr>
              <a:t>cap</a:t>
            </a:r>
          </a:p>
          <a:p>
            <a:pPr marL="365760" indent="-3175">
              <a:lnSpc>
                <a:spcPct val="90000"/>
              </a:lnSpc>
              <a:spcBef>
                <a:spcPct val="20000"/>
              </a:spcBef>
              <a:buNone/>
            </a:pPr>
            <a:r>
              <a:rPr lang="en-US" altLang="zh-TW" sz="1600" dirty="0" smtClean="0">
                <a:ea typeface="新細明體" pitchFamily="18" charset="-120"/>
                <a:cs typeface="Arial" pitchFamily="34" charset="0"/>
              </a:rPr>
              <a:t>Compute P + t3*d</a:t>
            </a:r>
          </a:p>
          <a:p>
            <a:pPr marL="365760" indent="-3175">
              <a:lnSpc>
                <a:spcPct val="90000"/>
              </a:lnSpc>
              <a:spcBef>
                <a:spcPct val="20000"/>
              </a:spcBef>
              <a:buNone/>
            </a:pPr>
            <a:r>
              <a:rPr lang="en-US" altLang="zh-TW" sz="1600" dirty="0" smtClean="0">
                <a:ea typeface="新細明體" pitchFamily="18" charset="-120"/>
                <a:cs typeface="Arial" pitchFamily="34" charset="0"/>
              </a:rPr>
              <a:t>if x</a:t>
            </a:r>
            <a:r>
              <a:rPr lang="en-US" altLang="zh-TW" sz="1600" baseline="30000" dirty="0" smtClean="0">
                <a:ea typeface="新細明體" pitchFamily="18" charset="-120"/>
                <a:cs typeface="Arial" pitchFamily="34" charset="0"/>
              </a:rPr>
              <a:t>2</a:t>
            </a:r>
            <a:r>
              <a:rPr lang="en-US" altLang="zh-TW" sz="1600" dirty="0" smtClean="0">
                <a:ea typeface="新細明體" pitchFamily="18" charset="-120"/>
                <a:cs typeface="Arial" pitchFamily="34" charset="0"/>
              </a:rPr>
              <a:t> + z</a:t>
            </a:r>
            <a:r>
              <a:rPr lang="en-US" altLang="zh-TW" sz="1600" baseline="30000" dirty="0" smtClean="0">
                <a:ea typeface="新細明體" pitchFamily="18" charset="-120"/>
                <a:cs typeface="Arial" pitchFamily="34" charset="0"/>
              </a:rPr>
              <a:t>2</a:t>
            </a:r>
            <a:r>
              <a:rPr lang="en-US" altLang="zh-TW" sz="1600" dirty="0" smtClean="0">
                <a:ea typeface="新細明體" pitchFamily="18" charset="-120"/>
                <a:cs typeface="Arial" pitchFamily="34" charset="0"/>
              </a:rPr>
              <a:t> &gt; 1: toss out t3 		</a:t>
            </a:r>
            <a:r>
              <a:rPr lang="en-US" altLang="zh-TW" sz="1600" dirty="0">
                <a:ea typeface="新細明體" pitchFamily="18" charset="-120"/>
                <a:cs typeface="Arial" pitchFamily="34" charset="0"/>
              </a:rPr>
              <a:t> </a:t>
            </a:r>
            <a:r>
              <a:rPr lang="en-US" altLang="zh-TW" sz="1600" dirty="0" smtClean="0">
                <a:ea typeface="新細明體" pitchFamily="18" charset="-120"/>
                <a:cs typeface="Arial" pitchFamily="34" charset="0"/>
              </a:rPr>
              <a:t>      </a:t>
            </a:r>
            <a:r>
              <a:rPr lang="en-US" altLang="zh-TW" sz="1600" dirty="0" smtClean="0">
                <a:solidFill>
                  <a:srgbClr val="2A7E2A"/>
                </a:solidFill>
                <a:ea typeface="新細明體" pitchFamily="18" charset="-120"/>
                <a:cs typeface="Arial" pitchFamily="34" charset="0"/>
              </a:rPr>
              <a:t>// </a:t>
            </a:r>
            <a:r>
              <a:rPr lang="en-US" altLang="zh-TW" sz="1600" dirty="0">
                <a:solidFill>
                  <a:srgbClr val="2A7E2A"/>
                </a:solidFill>
                <a:ea typeface="新細明體" pitchFamily="18" charset="-120"/>
                <a:cs typeface="Arial" pitchFamily="34" charset="0"/>
              </a:rPr>
              <a:t>If it intersects, is it within cap circle</a:t>
            </a:r>
            <a:r>
              <a:rPr lang="en-US" altLang="zh-TW" sz="1600" dirty="0" smtClean="0">
                <a:solidFill>
                  <a:srgbClr val="2A7E2A"/>
                </a:solidFill>
                <a:ea typeface="新細明體" pitchFamily="18" charset="-120"/>
                <a:cs typeface="Arial" pitchFamily="34" charset="0"/>
              </a:rPr>
              <a:t>?</a:t>
            </a:r>
          </a:p>
          <a:p>
            <a:pPr marL="365760" indent="-3175">
              <a:lnSpc>
                <a:spcPct val="90000"/>
              </a:lnSpc>
              <a:spcBef>
                <a:spcPct val="20000"/>
              </a:spcBef>
              <a:buNone/>
            </a:pPr>
            <a:endParaRPr lang="en-US" altLang="zh-TW" sz="1600" dirty="0" smtClean="0">
              <a:ea typeface="新細明體" pitchFamily="18" charset="-120"/>
              <a:cs typeface="Arial" pitchFamily="34" charset="0"/>
            </a:endParaRPr>
          </a:p>
          <a:p>
            <a:pPr marL="365760" indent="-3175">
              <a:lnSpc>
                <a:spcPct val="90000"/>
              </a:lnSpc>
              <a:spcBef>
                <a:spcPct val="20000"/>
              </a:spcBef>
              <a:buNone/>
            </a:pPr>
            <a:r>
              <a:rPr lang="en-US" altLang="zh-TW" sz="1600" dirty="0" smtClean="0">
                <a:ea typeface="新細明體" pitchFamily="18" charset="-120"/>
                <a:cs typeface="Arial" pitchFamily="34" charset="0"/>
              </a:rPr>
              <a:t>t4 = </a:t>
            </a:r>
            <a:r>
              <a:rPr lang="en-US" altLang="zh-TW" sz="1600" dirty="0" err="1" smtClean="0">
                <a:ea typeface="新細明體" pitchFamily="18" charset="-120"/>
                <a:cs typeface="Arial" pitchFamily="34" charset="0"/>
              </a:rPr>
              <a:t>ray_inter_plane</a:t>
            </a:r>
            <a:r>
              <a:rPr lang="en-US" altLang="zh-TW" sz="1600" dirty="0" smtClean="0">
                <a:ea typeface="新細明體" pitchFamily="18" charset="-120"/>
                <a:cs typeface="Arial" pitchFamily="34" charset="0"/>
              </a:rPr>
              <a:t>(plane y = -1)                          </a:t>
            </a:r>
            <a:r>
              <a:rPr lang="en-US" altLang="zh-TW" sz="1600" dirty="0" smtClean="0">
                <a:solidFill>
                  <a:srgbClr val="2A7E2A"/>
                </a:solidFill>
                <a:ea typeface="新細明體" pitchFamily="18" charset="-120"/>
                <a:cs typeface="Arial" pitchFamily="34" charset="0"/>
              </a:rPr>
              <a:t>// </a:t>
            </a:r>
            <a:r>
              <a:rPr lang="en-US" altLang="zh-TW" sz="1600" dirty="0">
                <a:solidFill>
                  <a:srgbClr val="2A7E2A"/>
                </a:solidFill>
                <a:ea typeface="新細明體" pitchFamily="18" charset="-120"/>
                <a:cs typeface="Arial" pitchFamily="34" charset="0"/>
              </a:rPr>
              <a:t>Check intersection with </a:t>
            </a:r>
            <a:r>
              <a:rPr lang="en-US" altLang="zh-TW" sz="1600" dirty="0" smtClean="0">
                <a:solidFill>
                  <a:srgbClr val="2A7E2A"/>
                </a:solidFill>
                <a:ea typeface="新細明體" pitchFamily="18" charset="-120"/>
                <a:cs typeface="Arial" pitchFamily="34" charset="0"/>
              </a:rPr>
              <a:t>bottom cap</a:t>
            </a:r>
          </a:p>
          <a:p>
            <a:pPr marL="365760" indent="-3175">
              <a:lnSpc>
                <a:spcPct val="90000"/>
              </a:lnSpc>
              <a:spcBef>
                <a:spcPct val="20000"/>
              </a:spcBef>
              <a:buNone/>
            </a:pPr>
            <a:r>
              <a:rPr lang="en-US" altLang="zh-TW" sz="1600" dirty="0" smtClean="0">
                <a:ea typeface="新細明體" pitchFamily="18" charset="-120"/>
                <a:cs typeface="Arial" pitchFamily="34" charset="0"/>
              </a:rPr>
              <a:t>Compute P + t4*d</a:t>
            </a:r>
          </a:p>
          <a:p>
            <a:pPr marL="365760" indent="-3175">
              <a:lnSpc>
                <a:spcPct val="90000"/>
              </a:lnSpc>
              <a:spcBef>
                <a:spcPct val="20000"/>
              </a:spcBef>
              <a:buNone/>
            </a:pPr>
            <a:r>
              <a:rPr lang="en-US" altLang="zh-TW" sz="1600" dirty="0" smtClean="0">
                <a:ea typeface="新細明體" pitchFamily="18" charset="-120"/>
                <a:cs typeface="Arial" pitchFamily="34" charset="0"/>
              </a:rPr>
              <a:t>if x</a:t>
            </a:r>
            <a:r>
              <a:rPr lang="en-US" altLang="zh-TW" sz="1600" baseline="30000" dirty="0" smtClean="0">
                <a:ea typeface="新細明體" pitchFamily="18" charset="-120"/>
                <a:cs typeface="Arial" pitchFamily="34" charset="0"/>
              </a:rPr>
              <a:t>2</a:t>
            </a:r>
            <a:r>
              <a:rPr lang="en-US" altLang="zh-TW" sz="1600" dirty="0" smtClean="0">
                <a:ea typeface="新細明體" pitchFamily="18" charset="-120"/>
                <a:cs typeface="Arial" pitchFamily="34" charset="0"/>
              </a:rPr>
              <a:t> + z</a:t>
            </a:r>
            <a:r>
              <a:rPr lang="en-US" altLang="zh-TW" sz="1600" baseline="30000" dirty="0" smtClean="0">
                <a:ea typeface="新細明體" pitchFamily="18" charset="-120"/>
                <a:cs typeface="Arial" pitchFamily="34" charset="0"/>
              </a:rPr>
              <a:t>2</a:t>
            </a:r>
            <a:r>
              <a:rPr lang="en-US" altLang="zh-TW" sz="1600" dirty="0" smtClean="0">
                <a:ea typeface="新細明體" pitchFamily="18" charset="-120"/>
                <a:cs typeface="Arial" pitchFamily="34" charset="0"/>
              </a:rPr>
              <a:t> &gt; 1: toss out t4		      </a:t>
            </a:r>
            <a:r>
              <a:rPr lang="en-US" altLang="zh-TW" sz="1600" dirty="0" smtClean="0">
                <a:solidFill>
                  <a:srgbClr val="2A7E2A"/>
                </a:solidFill>
                <a:ea typeface="新細明體" pitchFamily="18" charset="-120"/>
                <a:cs typeface="Arial" pitchFamily="34" charset="0"/>
              </a:rPr>
              <a:t>// </a:t>
            </a:r>
            <a:r>
              <a:rPr lang="en-US" altLang="zh-TW" sz="1600" dirty="0">
                <a:solidFill>
                  <a:srgbClr val="2A7E2A"/>
                </a:solidFill>
                <a:ea typeface="新細明體" pitchFamily="18" charset="-120"/>
                <a:cs typeface="Arial" pitchFamily="34" charset="0"/>
              </a:rPr>
              <a:t>If it intersects, is it within cap circle</a:t>
            </a:r>
            <a:r>
              <a:rPr lang="en-US" altLang="zh-TW" sz="1600" dirty="0" smtClean="0">
                <a:solidFill>
                  <a:srgbClr val="2A7E2A"/>
                </a:solidFill>
                <a:ea typeface="新細明體" pitchFamily="18" charset="-120"/>
                <a:cs typeface="Arial" pitchFamily="34" charset="0"/>
              </a:rPr>
              <a:t>?</a:t>
            </a:r>
          </a:p>
          <a:p>
            <a:pPr marL="3175" indent="-3175">
              <a:lnSpc>
                <a:spcPct val="90000"/>
              </a:lnSpc>
              <a:spcBef>
                <a:spcPct val="20000"/>
              </a:spcBef>
              <a:buNone/>
            </a:pPr>
            <a:endParaRPr lang="en-US" altLang="zh-TW" sz="1600" dirty="0" smtClean="0">
              <a:ea typeface="新細明體" pitchFamily="18" charset="-120"/>
              <a:cs typeface="Arial" pitchFamily="34" charset="0"/>
            </a:endParaRPr>
          </a:p>
          <a:p>
            <a:pPr marL="365760" indent="-3175">
              <a:lnSpc>
                <a:spcPct val="90000"/>
              </a:lnSpc>
              <a:spcBef>
                <a:spcPct val="20000"/>
              </a:spcBef>
              <a:buNone/>
            </a:pPr>
            <a:r>
              <a:rPr lang="en-US" altLang="zh-TW" sz="1600" dirty="0" smtClean="0">
                <a:ea typeface="新細明體" pitchFamily="18" charset="-120"/>
                <a:cs typeface="Arial" pitchFamily="34" charset="0"/>
              </a:rPr>
              <a:t>Of all the remaining t’s (t1 – t4), select the smallest non-negative one.</a:t>
            </a:r>
          </a:p>
          <a:p>
            <a:pPr marL="365760" indent="-3175">
              <a:lnSpc>
                <a:spcPct val="90000"/>
              </a:lnSpc>
              <a:spcBef>
                <a:spcPct val="20000"/>
              </a:spcBef>
              <a:buNone/>
            </a:pPr>
            <a:r>
              <a:rPr lang="en-US" altLang="zh-TW" sz="1600" dirty="0" smtClean="0">
                <a:ea typeface="新細明體" pitchFamily="18" charset="-120"/>
                <a:cs typeface="Arial" pitchFamily="34" charset="0"/>
              </a:rPr>
              <a:t>If none remain, ray does not intersect cylinder</a:t>
            </a:r>
          </a:p>
          <a:p>
            <a:pPr marL="617220" lvl="1" indent="-342900">
              <a:lnSpc>
                <a:spcPct val="90000"/>
              </a:lnSpc>
              <a:spcBef>
                <a:spcPct val="20000"/>
              </a:spcBef>
            </a:pPr>
            <a:endParaRPr lang="en-US" sz="1600" dirty="0">
              <a:solidFill>
                <a:srgbClr val="0070C0"/>
              </a:solidFill>
              <a:ea typeface="新細明體" pitchFamily="18" charset="-120"/>
              <a:cs typeface="Arial" pitchFamily="34" charset="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Ray-Object Intersection (4/5)</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19</a:t>
            </a:fld>
            <a:r>
              <a:rPr lang="en-US" dirty="0" smtClean="0"/>
              <a:t> of 48</a:t>
            </a:r>
            <a:endParaRPr lang="en-US" dirty="0"/>
          </a:p>
        </p:txBody>
      </p:sp>
    </p:spTree>
    <p:extLst>
      <p:ext uri="{BB962C8B-B14F-4D97-AF65-F5344CB8AC3E}">
        <p14:creationId xmlns:p14="http://schemas.microsoft.com/office/powerpoint/2010/main" val="15532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2" end="12"/>
                                            </p:txEl>
                                          </p:spTgt>
                                        </p:tgtEl>
                                        <p:attrNameLst>
                                          <p:attrName>style.visibility</p:attrName>
                                        </p:attrNameLst>
                                      </p:cBhvr>
                                      <p:to>
                                        <p:strVal val="visible"/>
                                      </p:to>
                                    </p:set>
                                    <p:animEffect transition="in" filter="fade">
                                      <p:cBhvr>
                                        <p:cTn id="52" dur="500"/>
                                        <p:tgtEl>
                                          <p:spTgt spid="5">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animEffect transition="in" filter="fade">
                                      <p:cBhvr>
                                        <p:cTn id="57" dur="500"/>
                                        <p:tgtEl>
                                          <p:spTgt spid="5">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animEffect transition="in" filter="fade">
                                      <p:cBhvr>
                                        <p:cTn id="67" dur="500"/>
                                        <p:tgtEl>
                                          <p:spTgt spid="5">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7" end="17"/>
                                            </p:txEl>
                                          </p:spTgt>
                                        </p:tgtEl>
                                        <p:attrNameLst>
                                          <p:attrName>style.visibility</p:attrName>
                                        </p:attrNameLst>
                                      </p:cBhvr>
                                      <p:to>
                                        <p:strVal val="visible"/>
                                      </p:to>
                                    </p:set>
                                    <p:animEffect transition="in" filter="fade">
                                      <p:cBhvr>
                                        <p:cTn id="72"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895350"/>
            <a:ext cx="8229600" cy="3600450"/>
          </a:xfrm>
        </p:spPr>
        <p:txBody>
          <a:bodyPr/>
          <a:lstStyle/>
          <a:p>
            <a:r>
              <a:rPr lang="en-US" dirty="0" smtClean="0"/>
              <a:t>See Chapter 7, 15 in the book</a:t>
            </a:r>
            <a:endParaRPr lang="en-US" dirty="0"/>
          </a:p>
        </p:txBody>
      </p:sp>
      <p:sp>
        <p:nvSpPr>
          <p:cNvPr id="5" name="Footer Placeholder 4"/>
          <p:cNvSpPr>
            <a:spLocks noGrp="1"/>
          </p:cNvSpPr>
          <p:nvPr>
            <p:ph type="ftr" sz="quarter" idx="3"/>
          </p:nvPr>
        </p:nvSpPr>
        <p:spPr/>
        <p:txBody>
          <a:bodyPr/>
          <a:lstStyle/>
          <a:p>
            <a:r>
              <a:rPr lang="en-US" smtClean="0"/>
              <a:t>November 1, 2012</a:t>
            </a:r>
            <a:endParaRPr lang="en-US"/>
          </a:p>
        </p:txBody>
      </p:sp>
      <p:sp>
        <p:nvSpPr>
          <p:cNvPr id="3" name="Title 2"/>
          <p:cNvSpPr>
            <a:spLocks noGrp="1"/>
          </p:cNvSpPr>
          <p:nvPr>
            <p:ph type="title"/>
          </p:nvPr>
        </p:nvSpPr>
        <p:spPr>
          <a:xfrm>
            <a:off x="457200" y="590550"/>
            <a:ext cx="8229600" cy="457200"/>
          </a:xfrm>
        </p:spPr>
        <p:txBody>
          <a:bodyPr>
            <a:normAutofit fontScale="90000"/>
          </a:bodyPr>
          <a:lstStyle/>
          <a:p>
            <a:r>
              <a:rPr lang="en-US" dirty="0" smtClean="0"/>
              <a:t>Reading</a:t>
            </a:r>
            <a:endParaRPr lang="en-US" dirty="0"/>
          </a:p>
        </p:txBody>
      </p:sp>
      <p:sp>
        <p:nvSpPr>
          <p:cNvPr id="6" name="TextBox 5"/>
          <p:cNvSpPr txBox="1"/>
          <p:nvPr/>
        </p:nvSpPr>
        <p:spPr>
          <a:xfrm>
            <a:off x="6629400" y="438150"/>
            <a:ext cx="2438401" cy="1323439"/>
          </a:xfrm>
          <a:prstGeom prst="rect">
            <a:avLst/>
          </a:prstGeom>
          <a:noFill/>
        </p:spPr>
        <p:txBody>
          <a:bodyPr wrap="square" rtlCol="0">
            <a:spAutoFit/>
          </a:bodyPr>
          <a:lstStyle/>
          <a:p>
            <a:r>
              <a:rPr lang="en-US" sz="1600" dirty="0" smtClean="0"/>
              <a:t>Rendered with </a:t>
            </a:r>
            <a:r>
              <a:rPr lang="en-US" sz="1600" dirty="0" err="1" smtClean="0"/>
              <a:t>nVidia</a:t>
            </a:r>
            <a:r>
              <a:rPr lang="en-US" sz="1600" dirty="0" smtClean="0"/>
              <a:t> </a:t>
            </a:r>
            <a:r>
              <a:rPr lang="en-US" sz="1600" dirty="0" err="1" smtClean="0"/>
              <a:t>Iray</a:t>
            </a:r>
            <a:r>
              <a:rPr lang="en-US" sz="1600" dirty="0" smtClean="0"/>
              <a:t>, which adds </a:t>
            </a:r>
            <a:r>
              <a:rPr lang="en-US" sz="1600" dirty="0" smtClean="0"/>
              <a:t>physically correct </a:t>
            </a:r>
          </a:p>
          <a:p>
            <a:r>
              <a:rPr lang="en-US" sz="1600" dirty="0"/>
              <a:t>g</a:t>
            </a:r>
            <a:r>
              <a:rPr lang="en-US" sz="1600" dirty="0" smtClean="0"/>
              <a:t>lobal illumination on top of  ray</a:t>
            </a:r>
            <a:r>
              <a:rPr lang="en-US" sz="1600" dirty="0" smtClean="0"/>
              <a:t> tracing</a:t>
            </a:r>
            <a:endParaRPr lang="en-US" sz="1600" dirty="0"/>
          </a:p>
        </p:txBody>
      </p:sp>
      <p:sp>
        <p:nvSpPr>
          <p:cNvPr id="8" name="TextBox 7"/>
          <p:cNvSpPr txBox="1"/>
          <p:nvPr/>
        </p:nvSpPr>
        <p:spPr>
          <a:xfrm>
            <a:off x="3810000" y="4800600"/>
            <a:ext cx="4349268" cy="246221"/>
          </a:xfrm>
          <a:prstGeom prst="rect">
            <a:avLst/>
          </a:prstGeom>
          <a:noFill/>
        </p:spPr>
        <p:txBody>
          <a:bodyPr wrap="none" rtlCol="0">
            <a:spAutoFit/>
          </a:bodyPr>
          <a:lstStyle/>
          <a:p>
            <a:r>
              <a:rPr lang="en-US" sz="1000" dirty="0"/>
              <a:t>http://www.3dfocus.co.uk/wp-content/uploads/2011/03/ray-tracing-d.jpg</a:t>
            </a:r>
          </a:p>
        </p:txBody>
      </p:sp>
      <p:sp>
        <p:nvSpPr>
          <p:cNvPr id="4" name="Slide Number Placeholder 3"/>
          <p:cNvSpPr>
            <a:spLocks noGrp="1"/>
          </p:cNvSpPr>
          <p:nvPr>
            <p:ph type="sldNum" sz="quarter" idx="4"/>
          </p:nvPr>
        </p:nvSpPr>
        <p:spPr/>
        <p:txBody>
          <a:bodyPr/>
          <a:lstStyle/>
          <a:p>
            <a:fld id="{878FC6C6-EB77-4A33-8CE7-3A064FF17C51}" type="slidenum">
              <a:rPr lang="en-US" smtClean="0"/>
              <a:pPr/>
              <a:t>2</a:t>
            </a:fld>
            <a:r>
              <a:rPr lang="en-US" dirty="0" smtClean="0"/>
              <a:t> of 48</a:t>
            </a:r>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76350"/>
            <a:ext cx="5983605" cy="336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000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971550"/>
                <a:ext cx="8229600" cy="3714750"/>
              </a:xfrm>
            </p:spPr>
            <p:txBody>
              <a:bodyPr>
                <a:noAutofit/>
              </a:bodyPr>
              <a:lstStyle/>
              <a:p>
                <a:pPr marL="0" indent="0">
                  <a:lnSpc>
                    <a:spcPct val="90000"/>
                  </a:lnSpc>
                  <a:spcBef>
                    <a:spcPct val="20000"/>
                  </a:spcBef>
                  <a:buNone/>
                </a:pPr>
                <a:r>
                  <a:rPr lang="en-US" sz="1800" dirty="0" smtClean="0">
                    <a:solidFill>
                      <a:srgbClr val="0070C0"/>
                    </a:solidFill>
                    <a:ea typeface="新細明體" pitchFamily="18" charset="-120"/>
                  </a:rPr>
                  <a:t>Implicit surface strategy summary</a:t>
                </a:r>
              </a:p>
              <a:p>
                <a:pPr marL="342900" indent="-342900">
                  <a:lnSpc>
                    <a:spcPct val="90000"/>
                  </a:lnSpc>
                  <a:spcBef>
                    <a:spcPct val="20000"/>
                  </a:spcBef>
                </a:pPr>
                <a:r>
                  <a:rPr lang="en-US" altLang="zh-TW" sz="1600" dirty="0">
                    <a:ea typeface="新細明體" pitchFamily="18" charset="-120"/>
                  </a:rPr>
                  <a:t>Substitute ray (</a:t>
                </a:r>
                <a:r>
                  <a:rPr lang="en-US" altLang="zh-TW" sz="1600" b="1" i="1" dirty="0">
                    <a:ea typeface="新細明體" pitchFamily="18" charset="-120"/>
                  </a:rPr>
                  <a:t>P</a:t>
                </a:r>
                <a:r>
                  <a:rPr lang="en-US" altLang="zh-TW" sz="1600" dirty="0">
                    <a:ea typeface="新細明體" pitchFamily="18" charset="-120"/>
                  </a:rPr>
                  <a:t> + </a:t>
                </a:r>
                <a:r>
                  <a:rPr lang="en-US" altLang="zh-TW" sz="1600" i="1" dirty="0">
                    <a:ea typeface="新細明體" pitchFamily="18" charset="-120"/>
                  </a:rPr>
                  <a:t>t</a:t>
                </a:r>
                <a:r>
                  <a:rPr lang="en-US" altLang="zh-TW" sz="1600" b="1" i="1" dirty="0">
                    <a:ea typeface="新細明體" pitchFamily="18" charset="-120"/>
                  </a:rPr>
                  <a:t>d</a:t>
                </a:r>
                <a:r>
                  <a:rPr lang="en-US" altLang="zh-TW" sz="1600" dirty="0">
                    <a:ea typeface="新細明體" pitchFamily="18" charset="-120"/>
                  </a:rPr>
                  <a:t>) into implicit surface equations and solve for </a:t>
                </a:r>
                <a:r>
                  <a:rPr lang="en-US" altLang="zh-TW" sz="1600" i="1" dirty="0">
                    <a:ea typeface="新細明體" pitchFamily="18" charset="-120"/>
                  </a:rPr>
                  <a:t>t</a:t>
                </a:r>
                <a:endParaRPr lang="en-US" altLang="zh-TW" sz="1600" dirty="0">
                  <a:ea typeface="新細明體" pitchFamily="18" charset="-120"/>
                </a:endParaRPr>
              </a:p>
              <a:p>
                <a:pPr marL="742950" lvl="1" indent="-285750">
                  <a:lnSpc>
                    <a:spcPct val="90000"/>
                  </a:lnSpc>
                  <a:spcBef>
                    <a:spcPct val="20000"/>
                  </a:spcBef>
                </a:pPr>
                <a:r>
                  <a:rPr lang="en-US" altLang="zh-TW" sz="1600" dirty="0" smtClean="0">
                    <a:ea typeface="新細明體" pitchFamily="18" charset="-120"/>
                  </a:rPr>
                  <a:t>smallest </a:t>
                </a:r>
                <a:r>
                  <a:rPr lang="en-US" altLang="zh-TW" sz="1600" dirty="0">
                    <a:ea typeface="新細明體" pitchFamily="18" charset="-120"/>
                  </a:rPr>
                  <a:t>non-negative </a:t>
                </a:r>
                <a:r>
                  <a:rPr lang="en-US" altLang="zh-TW" sz="1600" i="1" dirty="0" smtClean="0">
                    <a:ea typeface="新細明體" pitchFamily="18" charset="-120"/>
                  </a:rPr>
                  <a:t>t</a:t>
                </a:r>
                <a:r>
                  <a:rPr lang="en-US" altLang="zh-TW" sz="1600" dirty="0" smtClean="0">
                    <a:ea typeface="新細明體" pitchFamily="18" charset="-120"/>
                  </a:rPr>
                  <a:t>-value is from the closest surface you see from eye point</a:t>
                </a:r>
              </a:p>
              <a:p>
                <a:pPr marL="342900" indent="-342900">
                  <a:lnSpc>
                    <a:spcPct val="90000"/>
                  </a:lnSpc>
                  <a:spcBef>
                    <a:spcPct val="20000"/>
                  </a:spcBef>
                </a:pPr>
                <a:r>
                  <a:rPr lang="en-US" altLang="zh-TW" sz="1600" dirty="0" smtClean="0">
                    <a:ea typeface="新細明體" pitchFamily="18" charset="-120"/>
                  </a:rPr>
                  <a:t>For complicated objects (not defined by a single equation), write out a set of equalities and inequalities and then code individual surfaces as cases…</a:t>
                </a:r>
              </a:p>
              <a:p>
                <a:pPr marL="342900" indent="-342900">
                  <a:lnSpc>
                    <a:spcPct val="90000"/>
                  </a:lnSpc>
                  <a:spcBef>
                    <a:spcPct val="20000"/>
                  </a:spcBef>
                </a:pPr>
                <a:r>
                  <a:rPr lang="en-US" altLang="zh-TW" sz="1600" dirty="0" smtClean="0">
                    <a:ea typeface="新細明體" pitchFamily="18" charset="-120"/>
                  </a:rPr>
                  <a:t>Latter </a:t>
                </a:r>
                <a:r>
                  <a:rPr lang="en-US" altLang="zh-TW" sz="1600" dirty="0">
                    <a:ea typeface="新細明體" pitchFamily="18" charset="-120"/>
                  </a:rPr>
                  <a:t>approach can be generalized cleverly to handle all sorts of complex combinations of objects</a:t>
                </a:r>
              </a:p>
              <a:p>
                <a:pPr marL="742950" lvl="1" indent="-285750">
                  <a:lnSpc>
                    <a:spcPct val="90000"/>
                  </a:lnSpc>
                  <a:spcBef>
                    <a:spcPct val="20000"/>
                  </a:spcBef>
                </a:pPr>
                <a:r>
                  <a:rPr lang="en-US" altLang="zh-TW" sz="1400" dirty="0">
                    <a:ea typeface="新細明體" pitchFamily="18" charset="-120"/>
                  </a:rPr>
                  <a:t>c</a:t>
                </a:r>
                <a:r>
                  <a:rPr lang="en-US" altLang="zh-TW" sz="1400" dirty="0" smtClean="0">
                    <a:ea typeface="新細明體" pitchFamily="18" charset="-120"/>
                  </a:rPr>
                  <a:t>onstructive </a:t>
                </a:r>
                <a:r>
                  <a:rPr lang="en-US" altLang="zh-TW" sz="1400" dirty="0">
                    <a:ea typeface="新細明體" pitchFamily="18" charset="-120"/>
                  </a:rPr>
                  <a:t>Solid Geometry (CSG), where objects are stored as a hierarchy of primitives and 3-D set operations (union, intersection, difference</a:t>
                </a:r>
                <a:r>
                  <a:rPr lang="en-US" altLang="zh-TW" sz="1400" dirty="0" smtClean="0">
                    <a:ea typeface="新細明體" pitchFamily="18" charset="-120"/>
                  </a:rPr>
                  <a:t>) – don’t have to evaluate the CSG to </a:t>
                </a:r>
                <a:r>
                  <a:rPr lang="en-US" altLang="zh-TW" sz="1400" dirty="0" err="1" smtClean="0">
                    <a:ea typeface="新細明體" pitchFamily="18" charset="-120"/>
                  </a:rPr>
                  <a:t>raytrace</a:t>
                </a:r>
                <a:r>
                  <a:rPr lang="en-US" altLang="zh-TW" sz="1400" dirty="0" smtClean="0">
                    <a:ea typeface="新細明體" pitchFamily="18" charset="-120"/>
                  </a:rPr>
                  <a:t>!</a:t>
                </a:r>
                <a:endParaRPr lang="en-US" altLang="zh-TW" sz="1400" dirty="0">
                  <a:ea typeface="新細明體" pitchFamily="18" charset="-120"/>
                </a:endParaRPr>
              </a:p>
              <a:p>
                <a:pPr marL="742950" lvl="1" indent="-285750">
                  <a:lnSpc>
                    <a:spcPct val="90000"/>
                  </a:lnSpc>
                  <a:spcBef>
                    <a:spcPct val="20000"/>
                  </a:spcBef>
                </a:pPr>
                <a:r>
                  <a:rPr lang="en-US" altLang="zh-TW" sz="1400" dirty="0" smtClean="0">
                    <a:ea typeface="新細明體" pitchFamily="18" charset="-120"/>
                  </a:rPr>
                  <a:t>“</a:t>
                </a:r>
                <a:r>
                  <a:rPr lang="en-US" altLang="zh-TW" sz="1400" dirty="0">
                    <a:ea typeface="新細明體" pitchFamily="18" charset="-120"/>
                  </a:rPr>
                  <a:t>blobby objects”, which are implicit surfaces defined by sums of implicit equations (F(</a:t>
                </a:r>
                <a:r>
                  <a:rPr lang="en-US" altLang="zh-TW" sz="1400" dirty="0" err="1">
                    <a:ea typeface="新細明體" pitchFamily="18" charset="-120"/>
                  </a:rPr>
                  <a:t>x,y,z</a:t>
                </a:r>
                <a:r>
                  <a:rPr lang="en-US" altLang="zh-TW" sz="1400" dirty="0">
                    <a:ea typeface="新細明體" pitchFamily="18" charset="-120"/>
                  </a:rPr>
                  <a:t>)=</a:t>
                </a:r>
                <a14:m>
                  <m:oMath xmlns:m="http://schemas.openxmlformats.org/officeDocument/2006/math">
                    <m:r>
                      <a:rPr lang="en-US" altLang="zh-TW" sz="1400" i="1" dirty="0" smtClean="0">
                        <a:latin typeface="Cambria Math"/>
                        <a:ea typeface="新細明體" pitchFamily="18" charset="-120"/>
                      </a:rPr>
                      <m:t>0</m:t>
                    </m:r>
                  </m:oMath>
                </a14:m>
                <a:r>
                  <a:rPr lang="en-US" altLang="zh-TW" sz="1400" dirty="0">
                    <a:ea typeface="新細明體" pitchFamily="18" charset="-120"/>
                  </a:rPr>
                  <a:t>)</a:t>
                </a:r>
              </a:p>
              <a:p>
                <a:pPr marL="617220" lvl="1" indent="-342900">
                  <a:lnSpc>
                    <a:spcPct val="90000"/>
                  </a:lnSpc>
                  <a:spcBef>
                    <a:spcPct val="20000"/>
                  </a:spcBef>
                </a:pPr>
                <a:endParaRPr lang="en-US" sz="1400" dirty="0">
                  <a:solidFill>
                    <a:srgbClr val="0070C0"/>
                  </a:solidFill>
                  <a:ea typeface="新細明體" pitchFamily="18" charset="-120"/>
                </a:endParaRP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971550"/>
                <a:ext cx="8229600" cy="3714750"/>
              </a:xfrm>
              <a:blipFill rotWithShape="1">
                <a:blip r:embed="rId2"/>
                <a:stretch>
                  <a:fillRect l="-593" t="-1639" r="-519"/>
                </a:stretch>
              </a:blipFill>
            </p:spPr>
            <p:txBody>
              <a:bodyPr/>
              <a:lstStyle/>
              <a:p>
                <a:r>
                  <a:rPr lang="en-US">
                    <a:noFill/>
                  </a:rPr>
                  <a:t> </a:t>
                </a:r>
              </a:p>
            </p:txBody>
          </p:sp>
        </mc:Fallback>
      </mc:AlternateContent>
      <p:sp>
        <p:nvSpPr>
          <p:cNvPr id="7" name="Footer Placeholder 6"/>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Ray-Object </a:t>
            </a:r>
            <a:r>
              <a:rPr lang="en-US" dirty="0"/>
              <a:t>I</a:t>
            </a:r>
            <a:r>
              <a:rPr lang="en-US" dirty="0" smtClean="0"/>
              <a:t>ntersection (5/5)</a:t>
            </a:r>
            <a:endParaRPr lang="en-US" dirty="0"/>
          </a:p>
        </p:txBody>
      </p:sp>
      <p:grpSp>
        <p:nvGrpSpPr>
          <p:cNvPr id="3" name="Group 2"/>
          <p:cNvGrpSpPr>
            <a:grpSpLocks noChangeAspect="1"/>
          </p:cNvGrpSpPr>
          <p:nvPr/>
        </p:nvGrpSpPr>
        <p:grpSpPr>
          <a:xfrm>
            <a:off x="713998" y="3567725"/>
            <a:ext cx="3987292" cy="1150667"/>
            <a:chOff x="381000" y="4695425"/>
            <a:chExt cx="4241799" cy="1632152"/>
          </a:xfrm>
        </p:grpSpPr>
        <p:pic>
          <p:nvPicPr>
            <p:cNvPr id="5122"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36" b="89744" l="6429" r="93393">
                          <a14:foregroundMark x1="6429" y1="46795" x2="14464" y2="44872"/>
                          <a14:foregroundMark x1="38036" y1="56731" x2="47321" y2="55449"/>
                          <a14:foregroundMark x1="79821" y1="15705" x2="91429" y2="17308"/>
                          <a14:foregroundMark x1="92500" y1="22436" x2="93393" y2="50962"/>
                        </a14:backgroundRemoval>
                      </a14:imgEffect>
                    </a14:imgLayer>
                  </a14:imgProps>
                </a:ext>
                <a:ext uri="{28A0092B-C50C-407E-A947-70E740481C1C}">
                  <a14:useLocalDpi xmlns:a14="http://schemas.microsoft.com/office/drawing/2010/main" val="0"/>
                </a:ext>
              </a:extLst>
            </a:blip>
            <a:srcRect l="2735" t="35764" r="76167" b="28473"/>
            <a:stretch/>
          </p:blipFill>
          <p:spPr bwMode="auto">
            <a:xfrm>
              <a:off x="381000" y="4942559"/>
              <a:ext cx="685800" cy="647700"/>
            </a:xfrm>
            <a:prstGeom prst="rect">
              <a:avLst/>
            </a:prstGeom>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36" b="89744" l="6429" r="93393">
                          <a14:foregroundMark x1="6429" y1="46795" x2="14464" y2="44872"/>
                          <a14:foregroundMark x1="38036" y1="56731" x2="47321" y2="55449"/>
                          <a14:foregroundMark x1="79821" y1="15705" x2="91429" y2="17308"/>
                          <a14:foregroundMark x1="92500" y1="22436" x2="93393" y2="50962"/>
                        </a14:backgroundRemoval>
                      </a14:imgEffect>
                    </a14:imgLayer>
                  </a14:imgProps>
                </a:ext>
                <a:ext uri="{28A0092B-C50C-407E-A947-70E740481C1C}">
                  <a14:useLocalDpi xmlns:a14="http://schemas.microsoft.com/office/drawing/2010/main" val="0"/>
                </a:ext>
              </a:extLst>
            </a:blip>
            <a:srcRect l="31646" t="36686" r="45303" b="22585"/>
            <a:stretch/>
          </p:blipFill>
          <p:spPr bwMode="auto">
            <a:xfrm>
              <a:off x="1828800" y="4897593"/>
              <a:ext cx="749300" cy="737632"/>
            </a:xfrm>
            <a:prstGeom prst="rect">
              <a:avLst/>
            </a:prstGeom>
            <a:ln>
              <a:noFill/>
            </a:ln>
            <a:effectLst>
              <a:outerShdw dist="35921" dir="2700000" sx="1000" sy="1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36" b="89744" l="6429" r="93393">
                          <a14:foregroundMark x1="6429" y1="46795" x2="14464" y2="44872"/>
                          <a14:foregroundMark x1="38036" y1="56731" x2="47321" y2="55449"/>
                          <a14:foregroundMark x1="79821" y1="15705" x2="91429" y2="17308"/>
                          <a14:foregroundMark x1="92500" y1="22436" x2="93393" y2="50962"/>
                        </a14:backgroundRemoval>
                      </a14:imgEffect>
                    </a14:imgLayer>
                  </a14:imgProps>
                </a:ext>
                <a:ext uri="{28A0092B-C50C-407E-A947-70E740481C1C}">
                  <a14:useLocalDpi xmlns:a14="http://schemas.microsoft.com/office/drawing/2010/main" val="0"/>
                </a:ext>
              </a:extLst>
            </a:blip>
            <a:srcRect l="60931" t="2739" b="31095"/>
            <a:stretch/>
          </p:blipFill>
          <p:spPr bwMode="auto">
            <a:xfrm>
              <a:off x="3352800" y="4695425"/>
              <a:ext cx="1269999" cy="1198318"/>
            </a:xfrm>
            <a:prstGeom prst="rect">
              <a:avLst/>
            </a:prstGeom>
            <a:ln>
              <a:noFill/>
            </a:ln>
            <a:effectLst>
              <a:outerShdw blurRad="292100" dist="139700" dir="2700000" sx="1000" sy="1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22" name="Minus 21"/>
            <p:cNvSpPr/>
            <p:nvPr/>
          </p:nvSpPr>
          <p:spPr>
            <a:xfrm>
              <a:off x="1150861" y="5155500"/>
              <a:ext cx="601739" cy="254700"/>
            </a:xfrm>
            <a:prstGeom prst="mathMin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Equal 24"/>
            <p:cNvSpPr/>
            <p:nvPr/>
          </p:nvSpPr>
          <p:spPr>
            <a:xfrm>
              <a:off x="2667000" y="5092342"/>
              <a:ext cx="632240" cy="404484"/>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1"/>
                  </a:solidFill>
                </a:ln>
                <a:solidFill>
                  <a:schemeClr val="tx1"/>
                </a:solidFill>
              </a:endParaRPr>
            </a:p>
          </p:txBody>
        </p:sp>
        <p:cxnSp>
          <p:nvCxnSpPr>
            <p:cNvPr id="27" name="Curved Connector 26"/>
            <p:cNvCxnSpPr/>
            <p:nvPr/>
          </p:nvCxnSpPr>
          <p:spPr>
            <a:xfrm flipV="1">
              <a:off x="2667000" y="5715001"/>
              <a:ext cx="533400" cy="304799"/>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8350" y="5835134"/>
              <a:ext cx="685800" cy="492443"/>
            </a:xfrm>
            <a:prstGeom prst="rect">
              <a:avLst/>
            </a:prstGeom>
            <a:noFill/>
          </p:spPr>
          <p:txBody>
            <a:bodyPr wrap="square" rtlCol="0">
              <a:spAutoFit/>
            </a:bodyPr>
            <a:lstStyle/>
            <a:p>
              <a:r>
                <a:rPr lang="en-US" dirty="0" smtClean="0"/>
                <a:t>CSG!</a:t>
              </a:r>
              <a:endParaRPr lang="en-US" dirty="0"/>
            </a:p>
          </p:txBody>
        </p:sp>
      </p:grpSp>
      <p:grpSp>
        <p:nvGrpSpPr>
          <p:cNvPr id="4" name="Group 3"/>
          <p:cNvGrpSpPr>
            <a:grpSpLocks noChangeAspect="1"/>
          </p:cNvGrpSpPr>
          <p:nvPr/>
        </p:nvGrpSpPr>
        <p:grpSpPr>
          <a:xfrm>
            <a:off x="5105401" y="3468082"/>
            <a:ext cx="3579279" cy="1222470"/>
            <a:chOff x="5334000" y="4343400"/>
            <a:chExt cx="3976976" cy="1811066"/>
          </a:xfrm>
        </p:grpSpPr>
        <p:pic>
          <p:nvPicPr>
            <p:cNvPr id="6" name="Picture 2"/>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2035" b="99419" l="4364" r="98727">
                          <a14:foregroundMark x1="34182" y1="10756" x2="35818" y2="5814"/>
                          <a14:foregroundMark x1="43091" y1="3488" x2="43091" y2="3488"/>
                          <a14:foregroundMark x1="43636" y1="2907" x2="47273" y2="9593"/>
                          <a14:foregroundMark x1="51273" y1="16570" x2="52545" y2="17151"/>
                          <a14:foregroundMark x1="38182" y1="4070" x2="40000" y2="2035"/>
                          <a14:foregroundMark x1="52545" y1="19186" x2="54000" y2="25000"/>
                          <a14:foregroundMark x1="54000" y1="24709" x2="54909" y2="38372"/>
                          <a14:foregroundMark x1="55818" y1="39244" x2="60545" y2="38663"/>
                          <a14:foregroundMark x1="60545" y1="38663" x2="62000" y2="37500"/>
                          <a14:foregroundMark x1="74182" y1="33430" x2="76727" y2="35465"/>
                          <a14:foregroundMark x1="77091" y1="36628" x2="82182" y2="47384"/>
                          <a14:foregroundMark x1="82364" y1="47965" x2="84364" y2="54070"/>
                          <a14:foregroundMark x1="84545" y1="54070" x2="87818" y2="56105"/>
                          <a14:foregroundMark x1="88000" y1="55523" x2="90364" y2="53198"/>
                          <a14:foregroundMark x1="90364" y1="53198" x2="94909" y2="62209"/>
                          <a14:foregroundMark x1="38182" y1="91570" x2="41818" y2="97093"/>
                          <a14:foregroundMark x1="5273" y1="39244" x2="6182" y2="32849"/>
                          <a14:foregroundMark x1="9818" y1="26163" x2="13636" y2="21221"/>
                          <a14:foregroundMark x1="13818" y1="21221" x2="21091" y2="22384"/>
                          <a14:foregroundMark x1="21455" y1="23837" x2="23636" y2="25872"/>
                          <a14:foregroundMark x1="70727" y1="39535" x2="71455" y2="35756"/>
                          <a14:foregroundMark x1="73455" y1="35174" x2="74182" y2="34593"/>
                          <a14:foregroundMark x1="63091" y1="38081" x2="62727" y2="35756"/>
                          <a14:foregroundMark x1="66182" y1="37791" x2="67636" y2="39535"/>
                          <a14:foregroundMark x1="56545" y1="39535" x2="61273" y2="38953"/>
                          <a14:foregroundMark x1="56545" y1="39826" x2="59636" y2="40116"/>
                          <a14:foregroundMark x1="56909" y1="40116" x2="59091" y2="39826"/>
                          <a14:foregroundMark x1="56364" y1="39826" x2="58364" y2="40698"/>
                          <a14:foregroundMark x1="59455" y1="39535" x2="60727" y2="38953"/>
                          <a14:foregroundMark x1="58909" y1="39826" x2="60727" y2="39244"/>
                          <a14:foregroundMark x1="56182" y1="39826" x2="57455" y2="39535"/>
                          <a14:foregroundMark x1="57091" y1="39826" x2="55636" y2="38953"/>
                          <a14:foregroundMark x1="38909" y1="5523" x2="40727" y2="3198"/>
                          <a14:foregroundMark x1="38727" y1="4942" x2="41273" y2="2035"/>
                          <a14:foregroundMark x1="38182" y1="6105" x2="42364" y2="3488"/>
                          <a14:foregroundMark x1="34545" y1="11628" x2="36909" y2="7558"/>
                          <a14:foregroundMark x1="35455" y1="11047" x2="37091" y2="6105"/>
                          <a14:foregroundMark x1="19273" y1="23837" x2="21273" y2="23837"/>
                          <a14:foregroundMark x1="43455" y1="97674" x2="50000" y2="88081"/>
                          <a14:foregroundMark x1="59636" y1="81686" x2="61636" y2="71221"/>
                          <a14:foregroundMark x1="58364" y1="82267" x2="60000" y2="84884"/>
                          <a14:foregroundMark x1="72545" y1="71512" x2="74909" y2="77907"/>
                          <a14:foregroundMark x1="75636" y1="78779" x2="76182" y2="81686"/>
                          <a14:foregroundMark x1="75273" y1="79360" x2="76000" y2="81686"/>
                          <a14:foregroundMark x1="82727" y1="84884" x2="84000" y2="79070"/>
                          <a14:foregroundMark x1="83636" y1="86047" x2="85091" y2="77326"/>
                          <a14:foregroundMark x1="86000" y1="76163" x2="83818" y2="57558"/>
                          <a14:foregroundMark x1="86909" y1="72093" x2="87818" y2="75291"/>
                          <a14:foregroundMark x1="87273" y1="72093" x2="87818" y2="76163"/>
                          <a14:foregroundMark x1="88000" y1="72674" x2="88182" y2="75291"/>
                          <a14:foregroundMark x1="95818" y1="66860" x2="95818" y2="71512"/>
                          <a14:foregroundMark x1="74545" y1="77616" x2="75273" y2="81686"/>
                          <a14:foregroundMark x1="73273" y1="76744" x2="75818" y2="82267"/>
                          <a14:foregroundMark x1="75818" y1="81395" x2="76364" y2="83430"/>
                          <a14:foregroundMark x1="50000" y1="93895" x2="51273" y2="90407"/>
                          <a14:foregroundMark x1="42364" y1="97674" x2="43455" y2="98837"/>
                          <a14:foregroundMark x1="41818" y1="97384" x2="43455" y2="99128"/>
                          <a14:backgroundMark x1="32727" y1="5814" x2="38182" y2="2907"/>
                          <a14:backgroundMark x1="33091" y1="13372" x2="34364" y2="8430"/>
                          <a14:backgroundMark x1="35636" y1="8430" x2="37091" y2="4070"/>
                          <a14:backgroundMark x1="33818" y1="6105" x2="36364" y2="2035"/>
                          <a14:backgroundMark x1="37818" y1="3488" x2="32545" y2="5523"/>
                          <a14:backgroundMark x1="4909" y1="34593" x2="7636" y2="29070"/>
                          <a14:backgroundMark x1="4909" y1="39244" x2="4364" y2="32267"/>
                          <a14:backgroundMark x1="37455" y1="91860" x2="41818" y2="98547"/>
                          <a14:backgroundMark x1="41091" y1="98256" x2="43273" y2="99419"/>
                          <a14:backgroundMark x1="9273" y1="27326" x2="10545" y2="24709"/>
                          <a14:backgroundMark x1="13091" y1="21221" x2="14909" y2="20930"/>
                          <a14:backgroundMark x1="18182" y1="21512" x2="22000" y2="23547"/>
                          <a14:backgroundMark x1="20364" y1="22384" x2="22182" y2="22965"/>
                          <a14:backgroundMark x1="22182" y1="23837" x2="23636" y2="25581"/>
                          <a14:backgroundMark x1="34545" y1="8721" x2="35818" y2="5814"/>
                          <a14:backgroundMark x1="34182" y1="11919" x2="34545" y2="9884"/>
                          <a14:backgroundMark x1="34364" y1="10174" x2="35455" y2="7849"/>
                          <a14:backgroundMark x1="38364" y1="3779" x2="41818" y2="1453"/>
                          <a14:backgroundMark x1="38909" y1="2326" x2="40364" y2="2035"/>
                          <a14:backgroundMark x1="44909" y1="3488" x2="43273" y2="1453"/>
                          <a14:backgroundMark x1="48909" y1="7558" x2="56545" y2="8430"/>
                          <a14:backgroundMark x1="56000" y1="27907" x2="60545" y2="30233"/>
                          <a14:backgroundMark x1="57091" y1="31105" x2="58545" y2="34012"/>
                          <a14:backgroundMark x1="55818" y1="31977" x2="58364" y2="36047"/>
                          <a14:backgroundMark x1="56364" y1="37500" x2="60000" y2="36047"/>
                          <a14:backgroundMark x1="57091" y1="38663" x2="59273" y2="37791"/>
                          <a14:backgroundMark x1="56727" y1="39244" x2="60727" y2="38081"/>
                          <a14:backgroundMark x1="56182" y1="39535" x2="58909" y2="39244"/>
                          <a14:backgroundMark x1="56182" y1="39244" x2="58000" y2="39535"/>
                          <a14:backgroundMark x1="59455" y1="39244" x2="60909" y2="37500"/>
                          <a14:backgroundMark x1="52909" y1="16279" x2="54000" y2="20058"/>
                          <a14:backgroundMark x1="52909" y1="18023" x2="54182" y2="23837"/>
                          <a14:backgroundMark x1="52909" y1="17442" x2="53273" y2="18605"/>
                          <a14:backgroundMark x1="54182" y1="23837" x2="54727" y2="31977"/>
                          <a14:backgroundMark x1="72909" y1="34012" x2="75818" y2="32558"/>
                          <a14:backgroundMark x1="58545" y1="98256" x2="67091" y2="97384"/>
                          <a14:backgroundMark x1="51455" y1="96802" x2="56182" y2="97093"/>
                          <a14:backgroundMark x1="94364" y1="46802" x2="85636" y2="35465"/>
                          <a14:backgroundMark x1="83273" y1="43605" x2="87273" y2="50291"/>
                          <a14:backgroundMark x1="70000" y1="75000" x2="72364" y2="84012"/>
                          <a14:backgroundMark x1="87455" y1="88372" x2="92909" y2="83140"/>
                          <a14:backgroundMark x1="50364" y1="98547" x2="54909" y2="93023"/>
                          <a14:backgroundMark x1="49273" y1="97384" x2="54182" y2="89826"/>
                          <a14:backgroundMark x1="47818" y1="98837" x2="49273" y2="96221"/>
                          <a14:backgroundMark x1="52909" y1="89826" x2="53455" y2="86628"/>
                        </a14:backgroundRemoval>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334000" y="4343400"/>
              <a:ext cx="2895600" cy="1811066"/>
            </a:xfrm>
            <a:prstGeom prst="roundRect">
              <a:avLst>
                <a:gd name="adj" fmla="val 8594"/>
              </a:avLst>
            </a:prstGeom>
            <a:solidFill>
              <a:schemeClr val="dk1"/>
            </a:solidFill>
            <a:ln>
              <a:noFill/>
            </a:ln>
            <a:effectLst>
              <a:reflection blurRad="12700" stA="38000" endPos="0" dist="5000" dir="5400000" sy="-100000" algn="bl" rotWithShape="0"/>
            </a:effectLst>
          </p:spPr>
        </p:pic>
        <p:sp>
          <p:nvSpPr>
            <p:cNvPr id="21" name="TextBox 20"/>
            <p:cNvSpPr txBox="1"/>
            <p:nvPr/>
          </p:nvSpPr>
          <p:spPr>
            <a:xfrm>
              <a:off x="8121227" y="4561810"/>
              <a:ext cx="1189749" cy="492443"/>
            </a:xfrm>
            <a:prstGeom prst="rect">
              <a:avLst/>
            </a:prstGeom>
            <a:noFill/>
          </p:spPr>
          <p:txBody>
            <a:bodyPr wrap="none" rtlCol="0">
              <a:spAutoFit/>
            </a:bodyPr>
            <a:lstStyle/>
            <a:p>
              <a:r>
                <a:rPr lang="en-US" dirty="0" smtClean="0"/>
                <a:t>Cool Blob!</a:t>
              </a:r>
              <a:endParaRPr lang="en-US" dirty="0"/>
            </a:p>
          </p:txBody>
        </p:sp>
        <p:cxnSp>
          <p:nvCxnSpPr>
            <p:cNvPr id="38" name="Curved Connector 37"/>
            <p:cNvCxnSpPr/>
            <p:nvPr/>
          </p:nvCxnSpPr>
          <p:spPr>
            <a:xfrm rot="5400000">
              <a:off x="7909744" y="4911472"/>
              <a:ext cx="284921" cy="354788"/>
            </a:xfrm>
            <a:prstGeom prst="curved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8" name="Slide Number Placeholder 7"/>
          <p:cNvSpPr>
            <a:spLocks noGrp="1"/>
          </p:cNvSpPr>
          <p:nvPr>
            <p:ph type="sldNum" sz="quarter" idx="4"/>
          </p:nvPr>
        </p:nvSpPr>
        <p:spPr/>
        <p:txBody>
          <a:bodyPr/>
          <a:lstStyle/>
          <a:p>
            <a:fld id="{878FC6C6-EB77-4A33-8CE7-3A064FF17C51}" type="slidenum">
              <a:rPr lang="en-US" smtClean="0"/>
              <a:pPr/>
              <a:t>20</a:t>
            </a:fld>
            <a:r>
              <a:rPr lang="en-US" dirty="0" smtClean="0"/>
              <a:t> of 48</a:t>
            </a:r>
            <a:endParaRPr lang="en-US" dirty="0"/>
          </a:p>
        </p:txBody>
      </p:sp>
    </p:spTree>
    <p:extLst>
      <p:ext uri="{BB962C8B-B14F-4D97-AF65-F5344CB8AC3E}">
        <p14:creationId xmlns:p14="http://schemas.microsoft.com/office/powerpoint/2010/main" val="183294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0"/>
            <a:ext cx="8229600" cy="3943350"/>
          </a:xfrm>
        </p:spPr>
        <p:txBody>
          <a:bodyPr>
            <a:noAutofit/>
          </a:bodyPr>
          <a:lstStyle/>
          <a:p>
            <a:pPr marL="342900" indent="-342900">
              <a:lnSpc>
                <a:spcPct val="90000"/>
              </a:lnSpc>
              <a:spcBef>
                <a:spcPct val="20000"/>
              </a:spcBef>
            </a:pPr>
            <a:r>
              <a:rPr lang="en-US" altLang="zh-TW" sz="1600" dirty="0" smtClean="0">
                <a:ea typeface="新細明體" pitchFamily="18" charset="-120"/>
              </a:rPr>
              <a:t>In order to compute illumination correctly, objects need to be intersected in world space. Thus need an analytical description of each object in world space</a:t>
            </a:r>
          </a:p>
          <a:p>
            <a:pPr marL="342900" indent="-342900">
              <a:lnSpc>
                <a:spcPct val="90000"/>
              </a:lnSpc>
              <a:spcBef>
                <a:spcPct val="20000"/>
              </a:spcBef>
            </a:pPr>
            <a:r>
              <a:rPr lang="en-US" altLang="zh-TW" sz="1600" dirty="0" smtClean="0">
                <a:ea typeface="新細明體" pitchFamily="18" charset="-120"/>
              </a:rPr>
              <a:t>Example:  unit sphere translated to (3, 4, 5) after it was scaled by 2 in the x-direction has equation</a:t>
            </a:r>
          </a:p>
          <a:p>
            <a:pPr marL="342900" indent="-342900">
              <a:lnSpc>
                <a:spcPct val="90000"/>
              </a:lnSpc>
              <a:spcBef>
                <a:spcPct val="20000"/>
              </a:spcBef>
              <a:buNone/>
            </a:pPr>
            <a:r>
              <a:rPr lang="en-US" altLang="zh-TW" sz="1400" dirty="0" smtClean="0">
                <a:ea typeface="新細明體" pitchFamily="18" charset="-120"/>
              </a:rPr>
              <a:t>	</a:t>
            </a:r>
          </a:p>
          <a:p>
            <a:pPr marL="342900" indent="-342900">
              <a:lnSpc>
                <a:spcPct val="90000"/>
              </a:lnSpc>
              <a:spcBef>
                <a:spcPct val="20000"/>
              </a:spcBef>
            </a:pPr>
            <a:endParaRPr lang="en-US" altLang="zh-TW" sz="1400" dirty="0" smtClean="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a:p>
            <a:pPr marL="342900" indent="-342900">
              <a:lnSpc>
                <a:spcPct val="90000"/>
              </a:lnSpc>
              <a:spcBef>
                <a:spcPct val="20000"/>
              </a:spcBef>
            </a:pPr>
            <a:endParaRPr lang="en-US" altLang="zh-TW" sz="1600" dirty="0" smtClean="0">
              <a:ea typeface="新細明體" pitchFamily="18" charset="-120"/>
            </a:endParaRPr>
          </a:p>
          <a:p>
            <a:pPr marL="342900" indent="-342900">
              <a:lnSpc>
                <a:spcPct val="90000"/>
              </a:lnSpc>
              <a:spcBef>
                <a:spcPct val="20000"/>
              </a:spcBef>
            </a:pPr>
            <a:r>
              <a:rPr lang="en-US" altLang="zh-TW" sz="1600" dirty="0" smtClean="0">
                <a:ea typeface="新細明體" pitchFamily="18" charset="-120"/>
              </a:rPr>
              <a:t>Can take ray </a:t>
            </a:r>
            <a:r>
              <a:rPr lang="en-US" altLang="zh-TW" sz="1600" b="1" i="1" dirty="0" err="1" smtClean="0">
                <a:ea typeface="新細明體" pitchFamily="18" charset="-120"/>
              </a:rPr>
              <a:t>P</a:t>
            </a:r>
            <a:r>
              <a:rPr lang="en-US" altLang="zh-TW" sz="1600" dirty="0" err="1" smtClean="0">
                <a:ea typeface="新細明體" pitchFamily="18" charset="-120"/>
              </a:rPr>
              <a:t>+</a:t>
            </a:r>
            <a:r>
              <a:rPr lang="en-US" altLang="zh-TW" sz="1600" i="1" dirty="0" err="1" smtClean="0">
                <a:ea typeface="新細明體" pitchFamily="18" charset="-120"/>
              </a:rPr>
              <a:t>t</a:t>
            </a:r>
            <a:r>
              <a:rPr lang="en-US" altLang="zh-TW" sz="1600" b="1" i="1" dirty="0" err="1" smtClean="0">
                <a:ea typeface="新細明體" pitchFamily="18" charset="-120"/>
              </a:rPr>
              <a:t>d</a:t>
            </a:r>
            <a:r>
              <a:rPr lang="en-US" altLang="zh-TW" sz="1600" dirty="0" smtClean="0">
                <a:ea typeface="新細明體" pitchFamily="18" charset="-120"/>
              </a:rPr>
              <a:t> and plug it into the equation, solving for </a:t>
            </a:r>
            <a:r>
              <a:rPr lang="en-US" altLang="zh-TW" sz="1600" i="1" dirty="0" smtClean="0">
                <a:ea typeface="新細明體" pitchFamily="18" charset="-120"/>
              </a:rPr>
              <a:t>t</a:t>
            </a:r>
            <a:endParaRPr lang="en-US" altLang="zh-TW" sz="1600" dirty="0" smtClean="0">
              <a:ea typeface="新細明體" pitchFamily="18" charset="-120"/>
            </a:endParaRPr>
          </a:p>
          <a:p>
            <a:pPr marL="342900" indent="-342900">
              <a:lnSpc>
                <a:spcPct val="90000"/>
              </a:lnSpc>
              <a:spcBef>
                <a:spcPct val="20000"/>
              </a:spcBef>
            </a:pPr>
            <a:endParaRPr lang="en-US" altLang="zh-TW" sz="400" dirty="0" smtClean="0">
              <a:ea typeface="新細明體" pitchFamily="18" charset="-120"/>
            </a:endParaRPr>
          </a:p>
          <a:p>
            <a:pPr marL="342900" indent="-342900">
              <a:lnSpc>
                <a:spcPct val="90000"/>
              </a:lnSpc>
              <a:spcBef>
                <a:spcPct val="20000"/>
              </a:spcBef>
              <a:buNone/>
            </a:pPr>
            <a:r>
              <a:rPr lang="en-US" altLang="zh-TW" sz="1800" dirty="0" smtClean="0">
                <a:latin typeface="Times New Roman" pitchFamily="18" charset="0"/>
                <a:ea typeface="新細明體" pitchFamily="18" charset="-120"/>
              </a:rPr>
              <a:t>                            		       </a:t>
            </a:r>
            <a:r>
              <a:rPr lang="en-US" altLang="zh-TW" sz="1800" i="1" dirty="0" smtClean="0">
                <a:latin typeface="Times New Roman" pitchFamily="18" charset="0"/>
                <a:ea typeface="新細明體" pitchFamily="18" charset="-120"/>
              </a:rPr>
              <a:t>f </a:t>
            </a:r>
            <a:r>
              <a:rPr lang="en-US" altLang="zh-TW" sz="1800" dirty="0" smtClean="0">
                <a:latin typeface="Times New Roman" pitchFamily="18" charset="0"/>
                <a:ea typeface="新細明體" pitchFamily="18" charset="-120"/>
              </a:rPr>
              <a:t>(</a:t>
            </a:r>
            <a:r>
              <a:rPr lang="en-US" altLang="zh-TW" sz="1800" b="1" i="1" dirty="0" smtClean="0">
                <a:latin typeface="Times New Roman" pitchFamily="18" charset="0"/>
                <a:ea typeface="新細明體" pitchFamily="18" charset="-120"/>
              </a:rPr>
              <a:t>P</a:t>
            </a:r>
            <a:r>
              <a:rPr lang="en-US" altLang="zh-TW" sz="1800" dirty="0" smtClean="0">
                <a:latin typeface="Times New Roman" pitchFamily="18" charset="0"/>
                <a:ea typeface="新細明體" pitchFamily="18" charset="-120"/>
              </a:rPr>
              <a:t> + </a:t>
            </a:r>
            <a:r>
              <a:rPr lang="en-US" altLang="zh-TW" sz="1800" i="1" dirty="0" smtClean="0">
                <a:latin typeface="Times New Roman" pitchFamily="18" charset="0"/>
                <a:ea typeface="新細明體" pitchFamily="18" charset="-120"/>
              </a:rPr>
              <a:t>t</a:t>
            </a:r>
            <a:r>
              <a:rPr lang="en-US" altLang="zh-TW" sz="1800" b="1" i="1" dirty="0" smtClean="0">
                <a:latin typeface="Times New Roman" pitchFamily="18" charset="0"/>
                <a:ea typeface="新細明體" pitchFamily="18" charset="-120"/>
              </a:rPr>
              <a:t>d </a:t>
            </a:r>
            <a:r>
              <a:rPr lang="en-US" altLang="zh-TW" sz="1800" dirty="0" smtClean="0">
                <a:latin typeface="Times New Roman" pitchFamily="18" charset="0"/>
                <a:ea typeface="新細明體" pitchFamily="18" charset="-120"/>
              </a:rPr>
              <a:t>) = 0</a:t>
            </a:r>
          </a:p>
          <a:p>
            <a:pPr marL="342900" indent="-342900">
              <a:lnSpc>
                <a:spcPct val="90000"/>
              </a:lnSpc>
              <a:spcBef>
                <a:spcPct val="20000"/>
              </a:spcBef>
            </a:pPr>
            <a:endParaRPr lang="en-US" altLang="zh-TW" sz="500" dirty="0" smtClean="0">
              <a:latin typeface="Times New Roman" pitchFamily="18" charset="0"/>
              <a:ea typeface="新細明體" pitchFamily="18" charset="-120"/>
            </a:endParaRPr>
          </a:p>
          <a:p>
            <a:pPr marL="342900" indent="-342900">
              <a:lnSpc>
                <a:spcPct val="90000"/>
              </a:lnSpc>
              <a:spcBef>
                <a:spcPct val="20000"/>
              </a:spcBef>
            </a:pPr>
            <a:r>
              <a:rPr lang="en-US" altLang="zh-TW" sz="1600" dirty="0" smtClean="0">
                <a:ea typeface="新細明體" pitchFamily="18" charset="-120"/>
              </a:rPr>
              <a:t>But </a:t>
            </a:r>
            <a:r>
              <a:rPr lang="en-US" altLang="zh-TW" sz="1600" dirty="0">
                <a:ea typeface="新細明體" pitchFamily="18" charset="-120"/>
              </a:rPr>
              <a:t>i</a:t>
            </a:r>
            <a:r>
              <a:rPr lang="en-US" altLang="zh-TW" sz="1600" dirty="0" smtClean="0">
                <a:ea typeface="新細明體" pitchFamily="18" charset="-120"/>
              </a:rPr>
              <a:t>ntersecting with an arbitrarily transformed object is difficult</a:t>
            </a:r>
          </a:p>
          <a:p>
            <a:pPr marL="617220" lvl="1" indent="-342900">
              <a:lnSpc>
                <a:spcPct val="90000"/>
              </a:lnSpc>
              <a:spcBef>
                <a:spcPct val="20000"/>
              </a:spcBef>
            </a:pPr>
            <a:r>
              <a:rPr lang="en-US" altLang="zh-TW" sz="1400" dirty="0" smtClean="0">
                <a:ea typeface="新細明體" pitchFamily="18" charset="-120"/>
              </a:rPr>
              <a:t>intersecting with an untransformed shape, on the other hand, is much easier</a:t>
            </a:r>
          </a:p>
          <a:p>
            <a:pPr marL="617220" lvl="1" indent="-342900">
              <a:lnSpc>
                <a:spcPct val="90000"/>
              </a:lnSpc>
              <a:spcBef>
                <a:spcPct val="20000"/>
              </a:spcBef>
            </a:pPr>
            <a:r>
              <a:rPr lang="en-US" altLang="zh-TW" sz="1400" dirty="0" smtClean="0">
                <a:ea typeface="新細明體" pitchFamily="18" charset="-120"/>
              </a:rPr>
              <a:t>can take advantage of transformations  to change intersection problem from world space (arbitrarily transformed shape) to object space (untransformed shape)</a:t>
            </a: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smtClean="0"/>
              <a:t>World Space Intersection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127764104"/>
              </p:ext>
            </p:extLst>
          </p:nvPr>
        </p:nvGraphicFramePr>
        <p:xfrm>
          <a:off x="1524000" y="1885950"/>
          <a:ext cx="6265862" cy="709613"/>
        </p:xfrm>
        <a:graphic>
          <a:graphicData uri="http://schemas.openxmlformats.org/presentationml/2006/ole">
            <mc:AlternateContent xmlns:mc="http://schemas.openxmlformats.org/markup-compatibility/2006">
              <mc:Choice xmlns:v="urn:schemas-microsoft-com:vml" Requires="v">
                <p:oleObj spid="_x0000_s4322" name="Equation" r:id="rId3" imgW="2844800" imgH="431800" progId="Equation.3">
                  <p:embed/>
                </p:oleObj>
              </mc:Choice>
              <mc:Fallback>
                <p:oleObj name="Equation" r:id="rId3" imgW="2844800" imgH="4318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885950"/>
                        <a:ext cx="6265862"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
          </p:nvPr>
        </p:nvSpPr>
        <p:spPr/>
        <p:txBody>
          <a:bodyPr/>
          <a:lstStyle/>
          <a:p>
            <a:fld id="{878FC6C6-EB77-4A33-8CE7-3A064FF17C51}" type="slidenum">
              <a:rPr lang="en-US" smtClean="0"/>
              <a:pPr/>
              <a:t>21</a:t>
            </a:fld>
            <a:r>
              <a:rPr lang="en-US" dirty="0" smtClean="0"/>
              <a:t> of 48</a:t>
            </a:r>
            <a:endParaRPr lang="en-US" dirty="0"/>
          </a:p>
        </p:txBody>
      </p:sp>
    </p:spTree>
    <p:extLst>
      <p:ext uri="{BB962C8B-B14F-4D97-AF65-F5344CB8AC3E}">
        <p14:creationId xmlns:p14="http://schemas.microsoft.com/office/powerpoint/2010/main" val="24222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fade">
                                      <p:cBhvr>
                                        <p:cTn id="37" dur="500"/>
                                        <p:tgtEl>
                                          <p:spTgt spid="5">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2" end="12"/>
                                            </p:txEl>
                                          </p:spTgt>
                                        </p:tgtEl>
                                        <p:attrNameLst>
                                          <p:attrName>style.visibility</p:attrName>
                                        </p:attrNameLst>
                                      </p:cBhvr>
                                      <p:to>
                                        <p:strVal val="visible"/>
                                      </p:to>
                                    </p:set>
                                    <p:animEffect transition="in" filter="fade">
                                      <p:cBhvr>
                                        <p:cTn id="42"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p:cNvSpPr>
                <a:spLocks noGrp="1"/>
              </p:cNvSpPr>
              <p:nvPr>
                <p:ph sz="quarter" idx="1"/>
              </p:nvPr>
            </p:nvSpPr>
            <p:spPr>
              <a:xfrm>
                <a:off x="457200" y="800101"/>
                <a:ext cx="8229600" cy="4133849"/>
              </a:xfrm>
            </p:spPr>
            <p:txBody>
              <a:bodyPr>
                <a:noAutofit/>
              </a:bodyPr>
              <a:lstStyle/>
              <a:p>
                <a:pPr marL="0" indent="0">
                  <a:lnSpc>
                    <a:spcPct val="90000"/>
                  </a:lnSpc>
                  <a:spcBef>
                    <a:spcPct val="20000"/>
                  </a:spcBef>
                  <a:buNone/>
                </a:pPr>
                <a:r>
                  <a:rPr lang="en-US" sz="1800" dirty="0" smtClean="0">
                    <a:solidFill>
                      <a:srgbClr val="0070C0"/>
                    </a:solidFill>
                    <a:ea typeface="新細明體" pitchFamily="18" charset="-120"/>
                  </a:rPr>
                  <a:t>To get </a:t>
                </a:r>
                <a:r>
                  <a:rPr lang="en-US" sz="1800" i="1" dirty="0" smtClean="0">
                    <a:solidFill>
                      <a:srgbClr val="0070C0"/>
                    </a:solidFill>
                    <a:ea typeface="新細明體" pitchFamily="18" charset="-120"/>
                  </a:rPr>
                  <a:t>t</a:t>
                </a:r>
                <a:r>
                  <a:rPr lang="en-US" sz="1800" dirty="0" smtClean="0">
                    <a:solidFill>
                      <a:srgbClr val="0070C0"/>
                    </a:solidFill>
                    <a:ea typeface="新細明體" pitchFamily="18" charset="-120"/>
                  </a:rPr>
                  <a:t>, transform ray into object space and solve for intersection there</a:t>
                </a:r>
              </a:p>
              <a:p>
                <a:pPr marL="342900" indent="-342900">
                  <a:lnSpc>
                    <a:spcPct val="90000"/>
                  </a:lnSpc>
                  <a:spcBef>
                    <a:spcPct val="20000"/>
                  </a:spcBef>
                </a:pPr>
                <a:endParaRPr lang="en-US" altLang="zh-TW" sz="1800" dirty="0" smtClean="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274320" lvl="1" indent="0">
                  <a:lnSpc>
                    <a:spcPct val="90000"/>
                  </a:lnSpc>
                  <a:spcBef>
                    <a:spcPct val="20000"/>
                  </a:spcBef>
                  <a:buNone/>
                </a:pPr>
                <a:endParaRPr lang="en-US" altLang="zh-TW" sz="3600" dirty="0">
                  <a:ea typeface="新細明體" pitchFamily="18" charset="-120"/>
                </a:endParaRPr>
              </a:p>
              <a:p>
                <a:pPr marL="342900" indent="-342900">
                  <a:lnSpc>
                    <a:spcPct val="90000"/>
                  </a:lnSpc>
                  <a:spcBef>
                    <a:spcPct val="20000"/>
                  </a:spcBef>
                </a:pPr>
                <a:r>
                  <a:rPr lang="en-US" altLang="zh-TW" sz="1400" dirty="0" smtClean="0">
                    <a:ea typeface="新細明體" pitchFamily="18" charset="-120"/>
                  </a:rPr>
                  <a:t>Let the world-space intersection point be defined as </a:t>
                </a:r>
                <a:r>
                  <a:rPr lang="en-US" altLang="zh-TW" sz="1400" i="1" dirty="0" smtClean="0">
                    <a:ea typeface="新細明體" pitchFamily="18" charset="-120"/>
                  </a:rPr>
                  <a:t>MQ</a:t>
                </a:r>
                <a:r>
                  <a:rPr lang="en-US" altLang="zh-TW" sz="1400" dirty="0" smtClean="0">
                    <a:ea typeface="新細明體" pitchFamily="18" charset="-120"/>
                  </a:rPr>
                  <a:t>, where </a:t>
                </a:r>
                <a:r>
                  <a:rPr lang="en-US" altLang="zh-TW" sz="1400" i="1" dirty="0" smtClean="0">
                    <a:ea typeface="新細明體" pitchFamily="18" charset="-120"/>
                  </a:rPr>
                  <a:t>Q</a:t>
                </a:r>
                <a:r>
                  <a:rPr lang="en-US" altLang="zh-TW" sz="1400" dirty="0" smtClean="0">
                    <a:ea typeface="新細明體" pitchFamily="18" charset="-120"/>
                  </a:rPr>
                  <a:t> is a point in object space:</a:t>
                </a:r>
              </a:p>
              <a:p>
                <a:pPr marL="274320" lvl="1" indent="0" algn="ctr">
                  <a:lnSpc>
                    <a:spcPct val="90000"/>
                  </a:lnSpc>
                  <a:spcBef>
                    <a:spcPts val="400"/>
                  </a:spcBef>
                  <a:spcAft>
                    <a:spcPts val="400"/>
                  </a:spcAft>
                  <a:buNone/>
                </a:pPr>
                <a14:m>
                  <m:oMathPara xmlns:m="http://schemas.openxmlformats.org/officeDocument/2006/math">
                    <m:oMathParaPr>
                      <m:jc m:val="centerGroup"/>
                    </m:oMathParaPr>
                    <m:oMath xmlns:m="http://schemas.openxmlformats.org/officeDocument/2006/math">
                      <m:r>
                        <a:rPr lang="en-US" altLang="zh-TW" sz="1400" b="1" i="1" smtClean="0">
                          <a:solidFill>
                            <a:schemeClr val="tx1"/>
                          </a:solidFill>
                          <a:latin typeface="Cambria Math"/>
                          <a:ea typeface="新細明體" pitchFamily="18" charset="-120"/>
                        </a:rPr>
                        <m:t>𝑷</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𝑡</m:t>
                      </m:r>
                      <m:r>
                        <a:rPr lang="en-US" altLang="zh-TW" sz="1400" b="1" i="1" smtClean="0">
                          <a:solidFill>
                            <a:schemeClr val="tx1"/>
                          </a:solidFill>
                          <a:latin typeface="Cambria Math"/>
                          <a:ea typeface="新細明體" pitchFamily="18" charset="-120"/>
                        </a:rPr>
                        <m:t>𝒅</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𝑀𝑄</m:t>
                      </m:r>
                    </m:oMath>
                  </m:oMathPara>
                </a14:m>
                <a:endParaRPr lang="en-US" altLang="zh-TW" sz="1400" b="0" dirty="0" smtClean="0">
                  <a:solidFill>
                    <a:schemeClr val="tx1"/>
                  </a:solidFill>
                  <a:ea typeface="新細明體" pitchFamily="18" charset="-120"/>
                </a:endParaRPr>
              </a:p>
              <a:p>
                <a:pPr marL="274320" lvl="1" indent="0" algn="ctr">
                  <a:lnSpc>
                    <a:spcPct val="90000"/>
                  </a:lnSpc>
                  <a:spcBef>
                    <a:spcPts val="400"/>
                  </a:spcBef>
                  <a:spcAft>
                    <a:spcPts val="400"/>
                  </a:spcAft>
                  <a:buNone/>
                </a:pPr>
                <a14:m>
                  <m:oMathPara xmlns:m="http://schemas.openxmlformats.org/officeDocument/2006/math">
                    <m:oMathParaPr>
                      <m:jc m:val="centerGroup"/>
                    </m:oMathParaPr>
                    <m:oMath xmlns:m="http://schemas.openxmlformats.org/officeDocument/2006/math">
                      <m:sSup>
                        <m:sSupPr>
                          <m:ctrlPr>
                            <a:rPr lang="en-US" altLang="zh-TW" sz="1400" b="0" i="1" smtClean="0">
                              <a:solidFill>
                                <a:schemeClr val="tx1"/>
                              </a:solidFill>
                              <a:latin typeface="Cambria Math"/>
                              <a:ea typeface="新細明體" pitchFamily="18" charset="-120"/>
                            </a:rPr>
                          </m:ctrlPr>
                        </m:sSupPr>
                        <m:e>
                          <m:r>
                            <a:rPr lang="en-US" altLang="zh-TW" sz="1400" b="0" i="1" smtClean="0">
                              <a:solidFill>
                                <a:schemeClr val="tx1"/>
                              </a:solidFill>
                              <a:latin typeface="Cambria Math"/>
                              <a:ea typeface="新細明體" pitchFamily="18" charset="-120"/>
                            </a:rPr>
                            <m:t>𝑀</m:t>
                          </m:r>
                        </m:e>
                        <m:sup>
                          <m:r>
                            <a:rPr lang="en-US" altLang="zh-TW" sz="1400" b="0" i="1" smtClean="0">
                              <a:solidFill>
                                <a:schemeClr val="tx1"/>
                              </a:solidFill>
                              <a:latin typeface="Cambria Math"/>
                              <a:ea typeface="新細明體" pitchFamily="18" charset="-120"/>
                            </a:rPr>
                            <m:t>−1</m:t>
                          </m:r>
                        </m:sup>
                      </m:sSup>
                      <m:r>
                        <a:rPr lang="en-US" altLang="zh-TW" sz="1400" b="0" i="1" smtClean="0">
                          <a:solidFill>
                            <a:schemeClr val="tx1"/>
                          </a:solidFill>
                          <a:latin typeface="Cambria Math"/>
                          <a:ea typeface="新細明體" pitchFamily="18" charset="-120"/>
                        </a:rPr>
                        <m:t>⋅</m:t>
                      </m:r>
                      <m:d>
                        <m:dPr>
                          <m:ctrlPr>
                            <a:rPr lang="en-US" altLang="zh-TW" sz="1400" b="0" i="1" smtClean="0">
                              <a:solidFill>
                                <a:schemeClr val="tx1"/>
                              </a:solidFill>
                              <a:latin typeface="Cambria Math"/>
                              <a:ea typeface="新細明體" pitchFamily="18" charset="-120"/>
                            </a:rPr>
                          </m:ctrlPr>
                        </m:dPr>
                        <m:e>
                          <m:r>
                            <a:rPr lang="en-US" altLang="zh-TW" sz="1400" b="1" i="1" smtClean="0">
                              <a:solidFill>
                                <a:schemeClr val="tx1"/>
                              </a:solidFill>
                              <a:latin typeface="Cambria Math"/>
                              <a:ea typeface="新細明體" pitchFamily="18" charset="-120"/>
                            </a:rPr>
                            <m:t>𝑷</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𝑡</m:t>
                          </m:r>
                          <m:r>
                            <a:rPr lang="en-US" altLang="zh-TW" sz="1400" b="1" i="1" smtClean="0">
                              <a:solidFill>
                                <a:schemeClr val="tx1"/>
                              </a:solidFill>
                              <a:latin typeface="Cambria Math"/>
                              <a:ea typeface="新細明體" pitchFamily="18" charset="-120"/>
                            </a:rPr>
                            <m:t>𝒅</m:t>
                          </m:r>
                        </m:e>
                      </m:d>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𝑄</m:t>
                      </m:r>
                    </m:oMath>
                  </m:oMathPara>
                </a14:m>
                <a:endParaRPr lang="en-US" altLang="zh-TW" sz="1400" b="0" dirty="0" smtClean="0">
                  <a:solidFill>
                    <a:schemeClr val="tx1"/>
                  </a:solidFill>
                  <a:ea typeface="新細明體" pitchFamily="18" charset="-120"/>
                </a:endParaRPr>
              </a:p>
              <a:p>
                <a:pPr marL="274320" lvl="1" indent="0" algn="ctr">
                  <a:lnSpc>
                    <a:spcPct val="90000"/>
                  </a:lnSpc>
                  <a:spcBef>
                    <a:spcPts val="400"/>
                  </a:spcBef>
                  <a:spcAft>
                    <a:spcPts val="400"/>
                  </a:spcAft>
                  <a:buNone/>
                </a:pPr>
                <a14:m>
                  <m:oMathPara xmlns:m="http://schemas.openxmlformats.org/officeDocument/2006/math">
                    <m:oMathParaPr>
                      <m:jc m:val="centerGroup"/>
                    </m:oMathParaPr>
                    <m:oMath xmlns:m="http://schemas.openxmlformats.org/officeDocument/2006/math">
                      <m:sSup>
                        <m:sSupPr>
                          <m:ctrlPr>
                            <a:rPr lang="en-US" altLang="zh-TW" sz="1400" b="0" i="1" smtClean="0">
                              <a:solidFill>
                                <a:schemeClr val="tx1"/>
                              </a:solidFill>
                              <a:latin typeface="Cambria Math"/>
                              <a:ea typeface="新細明體" pitchFamily="18" charset="-120"/>
                            </a:rPr>
                          </m:ctrlPr>
                        </m:sSupPr>
                        <m:e>
                          <m:r>
                            <a:rPr lang="en-US" altLang="zh-TW" sz="1400" b="0" i="1" smtClean="0">
                              <a:solidFill>
                                <a:schemeClr val="tx1"/>
                              </a:solidFill>
                              <a:latin typeface="Cambria Math"/>
                              <a:ea typeface="新細明體" pitchFamily="18" charset="-120"/>
                            </a:rPr>
                            <m:t>𝑀</m:t>
                          </m:r>
                        </m:e>
                        <m:sup>
                          <m:r>
                            <a:rPr lang="en-US" altLang="zh-TW" sz="1400" b="0" i="1" smtClean="0">
                              <a:solidFill>
                                <a:schemeClr val="tx1"/>
                              </a:solidFill>
                              <a:latin typeface="Cambria Math"/>
                              <a:ea typeface="新細明體" pitchFamily="18" charset="-120"/>
                            </a:rPr>
                            <m:t>−1</m:t>
                          </m:r>
                        </m:sup>
                      </m:sSup>
                      <m:r>
                        <a:rPr lang="en-US" altLang="zh-TW" sz="1400" b="1" i="1" smtClean="0">
                          <a:solidFill>
                            <a:schemeClr val="tx1"/>
                          </a:solidFill>
                          <a:latin typeface="Cambria Math"/>
                          <a:ea typeface="新細明體" pitchFamily="18" charset="-120"/>
                        </a:rPr>
                        <m:t>𝑷</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𝑡</m:t>
                      </m:r>
                      <m:sSup>
                        <m:sSupPr>
                          <m:ctrlPr>
                            <a:rPr lang="en-US" altLang="zh-TW" sz="1400" b="0" i="1" smtClean="0">
                              <a:solidFill>
                                <a:schemeClr val="tx1"/>
                              </a:solidFill>
                              <a:latin typeface="Cambria Math"/>
                              <a:ea typeface="新細明體" pitchFamily="18" charset="-120"/>
                            </a:rPr>
                          </m:ctrlPr>
                        </m:sSupPr>
                        <m:e>
                          <m:r>
                            <a:rPr lang="en-US" altLang="zh-TW" sz="1400" b="0" i="1" smtClean="0">
                              <a:solidFill>
                                <a:schemeClr val="tx1"/>
                              </a:solidFill>
                              <a:latin typeface="Cambria Math"/>
                              <a:ea typeface="新細明體" pitchFamily="18" charset="-120"/>
                            </a:rPr>
                            <m:t>𝑀</m:t>
                          </m:r>
                        </m:e>
                        <m:sup>
                          <m:r>
                            <a:rPr lang="en-US" altLang="zh-TW" sz="1400" b="0" i="1" smtClean="0">
                              <a:solidFill>
                                <a:schemeClr val="tx1"/>
                              </a:solidFill>
                              <a:latin typeface="Cambria Math"/>
                              <a:ea typeface="新細明體" pitchFamily="18" charset="-120"/>
                            </a:rPr>
                            <m:t>−1</m:t>
                          </m:r>
                        </m:sup>
                      </m:sSup>
                      <m:r>
                        <a:rPr lang="en-US" altLang="zh-TW" sz="1400" b="1" i="1" smtClean="0">
                          <a:solidFill>
                            <a:schemeClr val="tx1"/>
                          </a:solidFill>
                          <a:latin typeface="Cambria Math"/>
                          <a:ea typeface="新細明體" pitchFamily="18" charset="-120"/>
                        </a:rPr>
                        <m:t>𝒅</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𝑄</m:t>
                      </m:r>
                    </m:oMath>
                  </m:oMathPara>
                </a14:m>
                <a:endParaRPr lang="en-US" altLang="zh-TW" sz="1400" b="0" dirty="0" smtClean="0">
                  <a:solidFill>
                    <a:schemeClr val="tx1"/>
                  </a:solidFill>
                  <a:ea typeface="新細明體" pitchFamily="18" charset="-120"/>
                </a:endParaRPr>
              </a:p>
              <a:p>
                <a:pPr marL="0" lvl="1" indent="0" algn="ctr">
                  <a:lnSpc>
                    <a:spcPct val="90000"/>
                  </a:lnSpc>
                  <a:spcBef>
                    <a:spcPts val="0"/>
                  </a:spcBef>
                  <a:spcAft>
                    <a:spcPts val="400"/>
                  </a:spcAft>
                  <a:buNone/>
                </a:pPr>
                <a:r>
                  <a:rPr lang="en-US" altLang="zh-TW" sz="1400" dirty="0" smtClean="0">
                    <a:solidFill>
                      <a:schemeClr val="tx1"/>
                    </a:solidFill>
                    <a:ea typeface="新細明體" pitchFamily="18" charset="-120"/>
                  </a:rPr>
                  <a:t>Let </a:t>
                </a:r>
                <a14:m>
                  <m:oMath xmlns:m="http://schemas.openxmlformats.org/officeDocument/2006/math">
                    <m:acc>
                      <m:accPr>
                        <m:chr m:val="̃"/>
                        <m:ctrlPr>
                          <a:rPr lang="en-US" altLang="zh-TW" sz="1400" b="0" i="1" smtClean="0">
                            <a:solidFill>
                              <a:schemeClr val="tx1"/>
                            </a:solidFill>
                            <a:latin typeface="Cambria Math"/>
                            <a:ea typeface="新細明體" pitchFamily="18" charset="-120"/>
                          </a:rPr>
                        </m:ctrlPr>
                      </m:accPr>
                      <m:e>
                        <m:r>
                          <a:rPr lang="en-US" altLang="zh-TW" sz="1400" b="1" i="1" smtClean="0">
                            <a:solidFill>
                              <a:schemeClr val="tx1"/>
                            </a:solidFill>
                            <a:latin typeface="Cambria Math"/>
                            <a:ea typeface="新細明體" pitchFamily="18" charset="-120"/>
                          </a:rPr>
                          <m:t>𝑷</m:t>
                        </m:r>
                      </m:e>
                    </m:acc>
                    <m:r>
                      <a:rPr lang="en-US" altLang="zh-TW" sz="1400" b="0" i="1" smtClean="0">
                        <a:solidFill>
                          <a:schemeClr val="tx1"/>
                        </a:solidFill>
                        <a:latin typeface="Cambria Math"/>
                        <a:ea typeface="新細明體" pitchFamily="18" charset="-120"/>
                      </a:rPr>
                      <m:t>=</m:t>
                    </m:r>
                    <m:sSup>
                      <m:sSupPr>
                        <m:ctrlPr>
                          <a:rPr lang="en-US" altLang="zh-TW" sz="1400" b="0" i="1" smtClean="0">
                            <a:solidFill>
                              <a:schemeClr val="tx1"/>
                            </a:solidFill>
                            <a:latin typeface="Cambria Math"/>
                            <a:ea typeface="新細明體" pitchFamily="18" charset="-120"/>
                          </a:rPr>
                        </m:ctrlPr>
                      </m:sSupPr>
                      <m:e>
                        <m:r>
                          <a:rPr lang="en-US" altLang="zh-TW" sz="1400" b="0" i="1" smtClean="0">
                            <a:solidFill>
                              <a:schemeClr val="tx1"/>
                            </a:solidFill>
                            <a:latin typeface="Cambria Math"/>
                            <a:ea typeface="新細明體" pitchFamily="18" charset="-120"/>
                          </a:rPr>
                          <m:t>𝑀</m:t>
                        </m:r>
                      </m:e>
                      <m:sup>
                        <m:r>
                          <a:rPr lang="en-US" altLang="zh-TW" sz="1400" b="0" i="1" smtClean="0">
                            <a:solidFill>
                              <a:schemeClr val="tx1"/>
                            </a:solidFill>
                            <a:latin typeface="Cambria Math"/>
                            <a:ea typeface="新細明體" pitchFamily="18" charset="-120"/>
                          </a:rPr>
                          <m:t>−1</m:t>
                        </m:r>
                      </m:sup>
                    </m:sSup>
                    <m:r>
                      <a:rPr lang="en-US" altLang="zh-TW" sz="1400" b="1" i="1" smtClean="0">
                        <a:solidFill>
                          <a:schemeClr val="tx1"/>
                        </a:solidFill>
                        <a:latin typeface="Cambria Math"/>
                        <a:ea typeface="新細明體" pitchFamily="18" charset="-120"/>
                      </a:rPr>
                      <m:t>𝑷</m:t>
                    </m:r>
                    <m:r>
                      <a:rPr lang="en-US" altLang="zh-TW" sz="1400" b="0" i="1" smtClean="0">
                        <a:solidFill>
                          <a:schemeClr val="tx1"/>
                        </a:solidFill>
                        <a:latin typeface="Cambria Math"/>
                        <a:ea typeface="新細明體" pitchFamily="18" charset="-120"/>
                      </a:rPr>
                      <m:t>,  </m:t>
                    </m:r>
                    <m:acc>
                      <m:accPr>
                        <m:chr m:val="̃"/>
                        <m:ctrlPr>
                          <a:rPr lang="en-US" altLang="zh-TW" sz="1400" b="0" i="1" smtClean="0">
                            <a:solidFill>
                              <a:schemeClr val="tx1"/>
                            </a:solidFill>
                            <a:latin typeface="Cambria Math"/>
                            <a:ea typeface="新細明體" pitchFamily="18" charset="-120"/>
                          </a:rPr>
                        </m:ctrlPr>
                      </m:accPr>
                      <m:e>
                        <m:r>
                          <a:rPr lang="en-US" altLang="zh-TW" sz="1400" b="1" i="1" smtClean="0">
                            <a:solidFill>
                              <a:schemeClr val="tx1"/>
                            </a:solidFill>
                            <a:latin typeface="Cambria Math"/>
                            <a:ea typeface="新細明體" pitchFamily="18" charset="-120"/>
                          </a:rPr>
                          <m:t>𝒅</m:t>
                        </m:r>
                      </m:e>
                    </m:acc>
                    <m:r>
                      <a:rPr lang="en-US" altLang="zh-TW" sz="1400" b="0" i="1" smtClean="0">
                        <a:solidFill>
                          <a:schemeClr val="tx1"/>
                        </a:solidFill>
                        <a:latin typeface="Cambria Math"/>
                        <a:ea typeface="新細明體" pitchFamily="18" charset="-120"/>
                      </a:rPr>
                      <m:t>=</m:t>
                    </m:r>
                    <m:sSup>
                      <m:sSupPr>
                        <m:ctrlPr>
                          <a:rPr lang="en-US" altLang="zh-TW" sz="1400" b="0" i="1" smtClean="0">
                            <a:solidFill>
                              <a:schemeClr val="tx1"/>
                            </a:solidFill>
                            <a:latin typeface="Cambria Math"/>
                            <a:ea typeface="新細明體" pitchFamily="18" charset="-120"/>
                          </a:rPr>
                        </m:ctrlPr>
                      </m:sSupPr>
                      <m:e>
                        <m:r>
                          <a:rPr lang="en-US" altLang="zh-TW" sz="1400" b="0" i="1" smtClean="0">
                            <a:solidFill>
                              <a:schemeClr val="tx1"/>
                            </a:solidFill>
                            <a:latin typeface="Cambria Math"/>
                            <a:ea typeface="新細明體" pitchFamily="18" charset="-120"/>
                          </a:rPr>
                          <m:t>𝑀</m:t>
                        </m:r>
                      </m:e>
                      <m:sup>
                        <m:r>
                          <a:rPr lang="en-US" altLang="zh-TW" sz="1400" b="0" i="1" smtClean="0">
                            <a:solidFill>
                              <a:schemeClr val="tx1"/>
                            </a:solidFill>
                            <a:latin typeface="Cambria Math"/>
                            <a:ea typeface="新細明體" pitchFamily="18" charset="-120"/>
                          </a:rPr>
                          <m:t>−1</m:t>
                        </m:r>
                      </m:sup>
                    </m:sSup>
                    <m:r>
                      <a:rPr lang="en-US" altLang="zh-TW" sz="1400" b="1" i="1" smtClean="0">
                        <a:solidFill>
                          <a:schemeClr val="tx1"/>
                        </a:solidFill>
                        <a:latin typeface="Cambria Math"/>
                        <a:ea typeface="新細明體" pitchFamily="18" charset="-120"/>
                      </a:rPr>
                      <m:t>𝒅</m:t>
                    </m:r>
                  </m:oMath>
                </a14:m>
                <a:endParaRPr lang="en-US" altLang="zh-TW" sz="1400" b="1" dirty="0" smtClean="0">
                  <a:solidFill>
                    <a:schemeClr val="tx1"/>
                  </a:solidFill>
                  <a:ea typeface="新細明體" pitchFamily="18" charset="-120"/>
                </a:endParaRPr>
              </a:p>
              <a:p>
                <a:pPr marL="342900" indent="-342900">
                  <a:lnSpc>
                    <a:spcPct val="90000"/>
                  </a:lnSpc>
                  <a:spcBef>
                    <a:spcPct val="20000"/>
                  </a:spcBef>
                </a:pPr>
                <a:r>
                  <a:rPr lang="en-US" altLang="zh-TW" sz="1400" dirty="0">
                    <a:ea typeface="新細明體" pitchFamily="18" charset="-120"/>
                  </a:rPr>
                  <a:t>If </a:t>
                </a:r>
                <a14:m>
                  <m:oMath xmlns:m="http://schemas.openxmlformats.org/officeDocument/2006/math">
                    <m:acc>
                      <m:accPr>
                        <m:chr m:val="̃"/>
                        <m:ctrlPr>
                          <a:rPr lang="en-US" altLang="zh-TW" sz="1400" b="0" i="1" smtClean="0">
                            <a:solidFill>
                              <a:schemeClr val="tx1"/>
                            </a:solidFill>
                            <a:latin typeface="Cambria Math"/>
                            <a:ea typeface="新細明體" pitchFamily="18" charset="-120"/>
                          </a:rPr>
                        </m:ctrlPr>
                      </m:accPr>
                      <m:e>
                        <m:r>
                          <a:rPr lang="en-US" altLang="zh-TW" sz="1400" b="0" i="1" smtClean="0">
                            <a:solidFill>
                              <a:schemeClr val="tx1"/>
                            </a:solidFill>
                            <a:latin typeface="Cambria Math"/>
                            <a:ea typeface="新細明體" pitchFamily="18" charset="-120"/>
                          </a:rPr>
                          <m:t>𝑓</m:t>
                        </m:r>
                      </m:e>
                    </m:acc>
                    <m:d>
                      <m:dPr>
                        <m:ctrlPr>
                          <a:rPr lang="en-US" altLang="zh-TW" sz="1400" b="0" i="1" smtClean="0">
                            <a:solidFill>
                              <a:schemeClr val="tx1"/>
                            </a:solidFill>
                            <a:latin typeface="Cambria Math"/>
                            <a:ea typeface="新細明體" pitchFamily="18" charset="-120"/>
                          </a:rPr>
                        </m:ctrlPr>
                      </m:dPr>
                      <m:e>
                        <m:r>
                          <a:rPr lang="en-US" altLang="zh-TW" sz="1400" b="0" i="1" smtClean="0">
                            <a:solidFill>
                              <a:schemeClr val="tx1"/>
                            </a:solidFill>
                            <a:latin typeface="Cambria Math"/>
                            <a:ea typeface="新細明體" pitchFamily="18" charset="-120"/>
                          </a:rPr>
                          <m:t>𝑥</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𝑦</m:t>
                        </m:r>
                        <m:r>
                          <a:rPr lang="en-US" altLang="zh-TW" sz="1400" b="0" i="1" smtClean="0">
                            <a:solidFill>
                              <a:schemeClr val="tx1"/>
                            </a:solidFill>
                            <a:latin typeface="Cambria Math"/>
                            <a:ea typeface="新細明體" pitchFamily="18" charset="-120"/>
                          </a:rPr>
                          <m:t>,</m:t>
                        </m:r>
                        <m:r>
                          <a:rPr lang="en-US" altLang="zh-TW" sz="1400" b="0" i="1" smtClean="0">
                            <a:solidFill>
                              <a:schemeClr val="tx1"/>
                            </a:solidFill>
                            <a:latin typeface="Cambria Math"/>
                            <a:ea typeface="新細明體" pitchFamily="18" charset="-120"/>
                          </a:rPr>
                          <m:t>𝑧</m:t>
                        </m:r>
                      </m:e>
                    </m:d>
                  </m:oMath>
                </a14:m>
                <a:r>
                  <a:rPr lang="en-US" altLang="zh-TW" sz="1400" dirty="0" smtClean="0">
                    <a:solidFill>
                      <a:schemeClr val="tx1"/>
                    </a:solidFill>
                    <a:ea typeface="新細明體" pitchFamily="18" charset="-120"/>
                  </a:rPr>
                  <a:t> </a:t>
                </a:r>
                <a:r>
                  <a:rPr lang="en-US" altLang="zh-TW" sz="1400" dirty="0">
                    <a:solidFill>
                      <a:schemeClr val="tx1"/>
                    </a:solidFill>
                    <a:ea typeface="新細明體" pitchFamily="18" charset="-120"/>
                  </a:rPr>
                  <a:t>is</a:t>
                </a:r>
                <a:r>
                  <a:rPr lang="en-US" altLang="zh-TW" sz="1400" dirty="0">
                    <a:ea typeface="新細明體" pitchFamily="18" charset="-120"/>
                  </a:rPr>
                  <a:t> the equation of the untransformed object, we just have to </a:t>
                </a:r>
                <a:r>
                  <a:rPr lang="en-US" altLang="zh-TW" sz="1400" dirty="0" smtClean="0">
                    <a:ea typeface="新細明體" pitchFamily="18" charset="-120"/>
                  </a:rPr>
                  <a:t>solve </a:t>
                </a:r>
                <a14:m>
                  <m:oMath xmlns:m="http://schemas.openxmlformats.org/officeDocument/2006/math">
                    <m:acc>
                      <m:accPr>
                        <m:chr m:val="̃"/>
                        <m:ctrlPr>
                          <a:rPr lang="en-US" altLang="zh-TW" sz="1600" i="1">
                            <a:latin typeface="Cambria Math"/>
                            <a:ea typeface="新細明體" pitchFamily="18" charset="-120"/>
                          </a:rPr>
                        </m:ctrlPr>
                      </m:accPr>
                      <m:e>
                        <m:r>
                          <a:rPr lang="en-US" altLang="zh-TW" sz="1600" i="1">
                            <a:latin typeface="Cambria Math"/>
                            <a:ea typeface="新細明體" pitchFamily="18" charset="-120"/>
                          </a:rPr>
                          <m:t>𝑓</m:t>
                        </m:r>
                      </m:e>
                    </m:acc>
                    <m:d>
                      <m:dPr>
                        <m:ctrlPr>
                          <a:rPr lang="en-US" altLang="zh-TW" sz="1600" i="1">
                            <a:latin typeface="Cambria Math"/>
                            <a:ea typeface="新細明體" pitchFamily="18" charset="-120"/>
                          </a:rPr>
                        </m:ctrlPr>
                      </m:dPr>
                      <m:e>
                        <m:acc>
                          <m:accPr>
                            <m:chr m:val="̃"/>
                            <m:ctrlPr>
                              <a:rPr lang="en-US" altLang="zh-TW" sz="1600" i="1">
                                <a:latin typeface="Cambria Math"/>
                                <a:ea typeface="新細明體" pitchFamily="18" charset="-120"/>
                              </a:rPr>
                            </m:ctrlPr>
                          </m:accPr>
                          <m:e>
                            <m:r>
                              <a:rPr lang="en-US" altLang="zh-TW" sz="1600" b="1" i="1">
                                <a:latin typeface="Cambria Math"/>
                                <a:ea typeface="新細明體" pitchFamily="18" charset="-120"/>
                              </a:rPr>
                              <m:t>𝑷</m:t>
                            </m:r>
                          </m:e>
                        </m:acc>
                        <m:r>
                          <a:rPr lang="en-US" altLang="zh-TW" sz="1600" i="1">
                            <a:latin typeface="Cambria Math"/>
                            <a:ea typeface="新細明體" pitchFamily="18" charset="-120"/>
                          </a:rPr>
                          <m:t>+</m:t>
                        </m:r>
                        <m:r>
                          <a:rPr lang="en-US" altLang="zh-TW" sz="1600" i="1">
                            <a:latin typeface="Cambria Math"/>
                            <a:ea typeface="新細明體" pitchFamily="18" charset="-120"/>
                          </a:rPr>
                          <m:t>𝑡</m:t>
                        </m:r>
                        <m:acc>
                          <m:accPr>
                            <m:chr m:val="̃"/>
                            <m:ctrlPr>
                              <a:rPr lang="en-US" altLang="zh-TW" sz="1600" b="1" i="1" smtClean="0">
                                <a:latin typeface="Cambria Math"/>
                                <a:ea typeface="新細明體" pitchFamily="18" charset="-120"/>
                              </a:rPr>
                            </m:ctrlPr>
                          </m:accPr>
                          <m:e>
                            <m:r>
                              <a:rPr lang="en-US" altLang="zh-TW" sz="1600" b="1" i="1">
                                <a:latin typeface="Cambria Math"/>
                                <a:ea typeface="新細明體" pitchFamily="18" charset="-120"/>
                              </a:rPr>
                              <m:t>𝒅</m:t>
                            </m:r>
                          </m:e>
                        </m:acc>
                      </m:e>
                    </m:d>
                    <m:r>
                      <a:rPr lang="en-US" altLang="zh-TW" sz="1600" i="1">
                        <a:latin typeface="Cambria Math"/>
                        <a:ea typeface="新細明體" pitchFamily="18" charset="-120"/>
                      </a:rPr>
                      <m:t>=0</m:t>
                    </m:r>
                  </m:oMath>
                </a14:m>
                <a:endParaRPr lang="en-US" altLang="zh-TW" sz="1600" dirty="0">
                  <a:ea typeface="新細明體" pitchFamily="18" charset="-120"/>
                </a:endParaRPr>
              </a:p>
              <a:p>
                <a:pPr marL="617220" lvl="1" indent="-342900">
                  <a:lnSpc>
                    <a:spcPct val="90000"/>
                  </a:lnSpc>
                  <a:spcBef>
                    <a:spcPct val="20000"/>
                  </a:spcBef>
                </a:pPr>
                <a:r>
                  <a:rPr lang="en-US" altLang="zh-TW" sz="1400" dirty="0" smtClean="0">
                    <a:ea typeface="新細明體" pitchFamily="18" charset="-120"/>
                  </a:rPr>
                  <a:t>n</a:t>
                </a:r>
                <a:r>
                  <a:rPr lang="en-US" altLang="zh-TW" sz="1400" dirty="0" smtClean="0">
                    <a:ea typeface="新細明體" pitchFamily="18" charset="-120"/>
                  </a:rPr>
                  <a:t>ote: </a:t>
                </a:r>
                <a14:m>
                  <m:oMath xmlns:m="http://schemas.openxmlformats.org/officeDocument/2006/math">
                    <m:acc>
                      <m:accPr>
                        <m:chr m:val="̃"/>
                        <m:ctrlPr>
                          <a:rPr lang="en-US" altLang="zh-TW" sz="1400" b="1" i="1" dirty="0">
                            <a:latin typeface="Cambria Math"/>
                            <a:ea typeface="新細明體" pitchFamily="18" charset="-120"/>
                          </a:rPr>
                        </m:ctrlPr>
                      </m:accPr>
                      <m:e>
                        <m:r>
                          <a:rPr lang="en-US" altLang="zh-TW" sz="1400" b="1" i="1" dirty="0">
                            <a:latin typeface="Cambria Math"/>
                            <a:ea typeface="新細明體" pitchFamily="18" charset="-120"/>
                          </a:rPr>
                          <m:t>𝒅</m:t>
                        </m:r>
                      </m:e>
                    </m:acc>
                  </m:oMath>
                </a14:m>
                <a:r>
                  <a:rPr lang="en-US" altLang="zh-TW" sz="1600" dirty="0" smtClean="0">
                    <a:ea typeface="新細明體" pitchFamily="18" charset="-120"/>
                  </a:rPr>
                  <a:t> </a:t>
                </a:r>
                <a:r>
                  <a:rPr lang="en-US" altLang="zh-TW" sz="1400" dirty="0" smtClean="0">
                    <a:ea typeface="新細明體" pitchFamily="18" charset="-120"/>
                  </a:rPr>
                  <a:t>is </a:t>
                </a:r>
                <a:r>
                  <a:rPr lang="en-US" altLang="zh-TW" sz="1400" dirty="0">
                    <a:ea typeface="新細明體" pitchFamily="18" charset="-120"/>
                  </a:rPr>
                  <a:t>probably </a:t>
                </a:r>
                <a:r>
                  <a:rPr lang="en-US" altLang="zh-TW" sz="1400" b="1" dirty="0">
                    <a:ea typeface="新細明體" pitchFamily="18" charset="-120"/>
                  </a:rPr>
                  <a:t>not</a:t>
                </a:r>
                <a:r>
                  <a:rPr lang="en-US" altLang="zh-TW" sz="1400" dirty="0">
                    <a:ea typeface="新細明體" pitchFamily="18" charset="-120"/>
                  </a:rPr>
                  <a:t> a unit </a:t>
                </a:r>
                <a:r>
                  <a:rPr lang="en-US" altLang="zh-TW" sz="1400" dirty="0" smtClean="0">
                    <a:ea typeface="新細明體" pitchFamily="18" charset="-120"/>
                  </a:rPr>
                  <a:t>vector</a:t>
                </a:r>
              </a:p>
              <a:p>
                <a:pPr marL="617220" lvl="1" indent="-342900">
                  <a:lnSpc>
                    <a:spcPct val="90000"/>
                  </a:lnSpc>
                  <a:spcBef>
                    <a:spcPts val="0"/>
                  </a:spcBef>
                </a:pPr>
                <a:r>
                  <a:rPr lang="en-US" altLang="zh-TW" sz="1400" dirty="0" smtClean="0">
                    <a:ea typeface="新細明體" pitchFamily="18" charset="-120"/>
                  </a:rPr>
                  <a:t>the </a:t>
                </a:r>
                <a:r>
                  <a:rPr lang="en-US" altLang="zh-TW" sz="1400" dirty="0">
                    <a:ea typeface="新細明體" pitchFamily="18" charset="-120"/>
                  </a:rPr>
                  <a:t>parameter </a:t>
                </a:r>
                <a:r>
                  <a:rPr lang="en-US" altLang="zh-TW" sz="1400" i="1" dirty="0">
                    <a:ea typeface="新細明體" pitchFamily="18" charset="-120"/>
                  </a:rPr>
                  <a:t>t</a:t>
                </a:r>
                <a:r>
                  <a:rPr lang="en-US" altLang="zh-TW" sz="1400" dirty="0">
                    <a:ea typeface="新細明體" pitchFamily="18" charset="-120"/>
                  </a:rPr>
                  <a:t> along this vector and its world space counterpart always have the same </a:t>
                </a:r>
                <a:r>
                  <a:rPr lang="en-US" altLang="zh-TW" sz="1400" dirty="0" smtClean="0">
                    <a:ea typeface="新細明體" pitchFamily="18" charset="-120"/>
                  </a:rPr>
                  <a:t>value.</a:t>
                </a:r>
              </a:p>
              <a:p>
                <a:pPr marL="617220" lvl="1" indent="-342900">
                  <a:lnSpc>
                    <a:spcPct val="90000"/>
                  </a:lnSpc>
                  <a:spcBef>
                    <a:spcPts val="0"/>
                  </a:spcBef>
                </a:pPr>
                <a:r>
                  <a:rPr lang="en-US" altLang="zh-TW" sz="1400" dirty="0" smtClean="0">
                    <a:ea typeface="新細明體" pitchFamily="18" charset="-120"/>
                  </a:rPr>
                  <a:t>normalizing  </a:t>
                </a:r>
                <a14:m>
                  <m:oMath xmlns:m="http://schemas.openxmlformats.org/officeDocument/2006/math">
                    <m:acc>
                      <m:accPr>
                        <m:chr m:val="̃"/>
                        <m:ctrlPr>
                          <a:rPr lang="en-US" altLang="zh-TW" sz="1400" b="1" i="1" dirty="0">
                            <a:latin typeface="Cambria Math"/>
                            <a:ea typeface="新細明體" pitchFamily="18" charset="-120"/>
                          </a:rPr>
                        </m:ctrlPr>
                      </m:accPr>
                      <m:e>
                        <m:r>
                          <a:rPr lang="en-US" altLang="zh-TW" sz="1400" b="1" i="1" dirty="0">
                            <a:latin typeface="Cambria Math"/>
                            <a:ea typeface="新細明體" pitchFamily="18" charset="-120"/>
                          </a:rPr>
                          <m:t>𝒅</m:t>
                        </m:r>
                      </m:e>
                    </m:acc>
                    <m:r>
                      <a:rPr lang="en-US" altLang="zh-TW" sz="1400" b="1" i="1" dirty="0" smtClean="0">
                        <a:latin typeface="Cambria Math"/>
                        <a:ea typeface="新細明體" pitchFamily="18" charset="-120"/>
                      </a:rPr>
                      <m:t> </m:t>
                    </m:r>
                  </m:oMath>
                </a14:m>
                <a:r>
                  <a:rPr lang="en-US" altLang="zh-TW" sz="1400" dirty="0" smtClean="0">
                    <a:ea typeface="新細明體" pitchFamily="18" charset="-120"/>
                  </a:rPr>
                  <a:t>would </a:t>
                </a:r>
                <a:r>
                  <a:rPr lang="en-US" altLang="zh-TW" sz="1400" dirty="0">
                    <a:ea typeface="新細明體" pitchFamily="18" charset="-120"/>
                  </a:rPr>
                  <a:t>alter this relationship. </a:t>
                </a:r>
                <a:r>
                  <a:rPr lang="en-US" altLang="zh-TW" sz="1400" dirty="0" smtClean="0">
                    <a:solidFill>
                      <a:srgbClr val="FF0000"/>
                    </a:solidFill>
                    <a:ea typeface="新細明體" pitchFamily="18" charset="-120"/>
                  </a:rPr>
                  <a:t>  </a:t>
                </a:r>
                <a:r>
                  <a:rPr lang="en-US" altLang="zh-TW" sz="1600" b="1" dirty="0" smtClean="0">
                    <a:solidFill>
                      <a:srgbClr val="FF0000"/>
                    </a:solidFill>
                    <a:ea typeface="新細明體" pitchFamily="18" charset="-120"/>
                  </a:rPr>
                  <a:t>Do </a:t>
                </a:r>
                <a:r>
                  <a:rPr lang="en-US" altLang="zh-TW" sz="1600" b="1" dirty="0">
                    <a:solidFill>
                      <a:srgbClr val="FF0000"/>
                    </a:solidFill>
                    <a:ea typeface="新細明體" pitchFamily="18" charset="-120"/>
                  </a:rPr>
                  <a:t>NOT normalize </a:t>
                </a:r>
                <a14:m>
                  <m:oMath xmlns:m="http://schemas.openxmlformats.org/officeDocument/2006/math">
                    <m:acc>
                      <m:accPr>
                        <m:chr m:val="̃"/>
                        <m:ctrlPr>
                          <a:rPr lang="en-US" altLang="zh-TW" sz="1600" b="1" i="1" dirty="0" smtClean="0">
                            <a:solidFill>
                              <a:srgbClr val="FF0000"/>
                            </a:solidFill>
                            <a:latin typeface="Cambria Math"/>
                            <a:ea typeface="新細明體" pitchFamily="18" charset="-120"/>
                          </a:rPr>
                        </m:ctrlPr>
                      </m:accPr>
                      <m:e>
                        <m:r>
                          <a:rPr lang="en-US" altLang="zh-TW" sz="1600" b="1" i="1" dirty="0">
                            <a:solidFill>
                              <a:srgbClr val="FF0000"/>
                            </a:solidFill>
                            <a:latin typeface="Cambria Math"/>
                            <a:ea typeface="新細明體" pitchFamily="18" charset="-120"/>
                          </a:rPr>
                          <m:t>𝒅</m:t>
                        </m:r>
                      </m:e>
                    </m:acc>
                  </m:oMath>
                </a14:m>
                <a:r>
                  <a:rPr lang="en-US" altLang="zh-TW" sz="1600" b="1" dirty="0" smtClean="0">
                    <a:solidFill>
                      <a:srgbClr val="FF0000"/>
                    </a:solidFill>
                    <a:ea typeface="新細明體" pitchFamily="18" charset="-120"/>
                  </a:rPr>
                  <a:t>.</a:t>
                </a:r>
                <a:r>
                  <a:rPr lang="en-US" altLang="zh-TW" sz="1600" dirty="0" smtClean="0">
                    <a:ea typeface="新細明體" pitchFamily="18" charset="-120"/>
                  </a:rPr>
                  <a:t> </a:t>
                </a:r>
                <a:endParaRPr lang="en-US" altLang="zh-TW" sz="1600" dirty="0">
                  <a:ea typeface="新細明體" pitchFamily="18" charset="-120"/>
                </a:endParaRPr>
              </a:p>
              <a:p>
                <a:pPr marL="342900" indent="-342900">
                  <a:lnSpc>
                    <a:spcPct val="90000"/>
                  </a:lnSpc>
                  <a:spcBef>
                    <a:spcPct val="20000"/>
                  </a:spcBef>
                </a:pPr>
                <a:endParaRPr lang="en-US" altLang="zh-TW" sz="1200" dirty="0">
                  <a:ea typeface="新細明體" pitchFamily="18" charset="-120"/>
                </a:endParaRPr>
              </a:p>
              <a:p>
                <a:pPr marL="342900" indent="-342900">
                  <a:lnSpc>
                    <a:spcPct val="90000"/>
                  </a:lnSpc>
                  <a:spcBef>
                    <a:spcPct val="20000"/>
                  </a:spcBef>
                </a:pPr>
                <a:endParaRPr lang="en-US" altLang="zh-TW" sz="1200" dirty="0">
                  <a:ea typeface="新細明體" pitchFamily="18" charset="-120"/>
                </a:endParaRPr>
              </a:p>
              <a:p>
                <a:pPr marL="0" indent="0">
                  <a:lnSpc>
                    <a:spcPct val="90000"/>
                  </a:lnSpc>
                  <a:spcBef>
                    <a:spcPct val="20000"/>
                  </a:spcBef>
                  <a:buNone/>
                </a:pPr>
                <a:endParaRPr lang="en-US" altLang="zh-TW" sz="1200" dirty="0" smtClean="0">
                  <a:ea typeface="新細明體" pitchFamily="18" charset="-120"/>
                </a:endParaRPr>
              </a:p>
            </p:txBody>
          </p:sp>
        </mc:Choice>
        <mc:Fallback>
          <p:sp>
            <p:nvSpPr>
              <p:cNvPr id="5" name="Content Placeholder 4"/>
              <p:cNvSpPr>
                <a:spLocks noGrp="1" noRot="1" noChangeAspect="1" noMove="1" noResize="1" noEditPoints="1" noAdjustHandles="1" noChangeArrowheads="1" noChangeShapeType="1" noTextEdit="1"/>
              </p:cNvSpPr>
              <p:nvPr>
                <p:ph sz="quarter" idx="1"/>
              </p:nvPr>
            </p:nvSpPr>
            <p:spPr>
              <a:xfrm>
                <a:off x="457200" y="800101"/>
                <a:ext cx="8229600" cy="4133849"/>
              </a:xfrm>
              <a:blipFill rotWithShape="1">
                <a:blip r:embed="rId3"/>
                <a:stretch>
                  <a:fillRect l="-593" t="-1475"/>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376765"/>
            <a:ext cx="8229600" cy="457200"/>
          </a:xfrm>
        </p:spPr>
        <p:txBody>
          <a:bodyPr>
            <a:normAutofit fontScale="90000"/>
          </a:bodyPr>
          <a:lstStyle/>
          <a:p>
            <a:r>
              <a:rPr lang="en-US" dirty="0" smtClean="0"/>
              <a:t>Object Space Intersection</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22</a:t>
            </a:fld>
            <a:r>
              <a:rPr lang="en-US" dirty="0" smtClean="0"/>
              <a:t> of 48</a:t>
            </a:r>
            <a:endParaRPr lang="en-US" dirty="0"/>
          </a:p>
        </p:txBody>
      </p:sp>
      <p:grpSp>
        <p:nvGrpSpPr>
          <p:cNvPr id="16" name="Group 15"/>
          <p:cNvGrpSpPr/>
          <p:nvPr/>
        </p:nvGrpSpPr>
        <p:grpSpPr>
          <a:xfrm>
            <a:off x="1654164" y="1047750"/>
            <a:ext cx="6501202" cy="1081426"/>
            <a:chOff x="1654164" y="1047750"/>
            <a:chExt cx="6501202" cy="1081426"/>
          </a:xfrm>
        </p:grpSpPr>
        <p:grpSp>
          <p:nvGrpSpPr>
            <p:cNvPr id="15" name="Group 14"/>
            <p:cNvGrpSpPr/>
            <p:nvPr/>
          </p:nvGrpSpPr>
          <p:grpSpPr>
            <a:xfrm>
              <a:off x="1654164" y="1047750"/>
              <a:ext cx="6501202" cy="1081426"/>
              <a:chOff x="1654164" y="1047750"/>
              <a:chExt cx="6501202" cy="1081426"/>
            </a:xfrm>
          </p:grpSpPr>
          <p:sp>
            <p:nvSpPr>
              <p:cNvPr id="34" name="Oval 33"/>
              <p:cNvSpPr/>
              <p:nvPr/>
            </p:nvSpPr>
            <p:spPr>
              <a:xfrm>
                <a:off x="5562600" y="1395178"/>
                <a:ext cx="381000" cy="381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654164" y="1047750"/>
                <a:ext cx="6501202" cy="1081426"/>
                <a:chOff x="1654164" y="1047750"/>
                <a:chExt cx="6501202" cy="1081426"/>
              </a:xfrm>
            </p:grpSpPr>
            <p:grpSp>
              <p:nvGrpSpPr>
                <p:cNvPr id="6" name="Group 5"/>
                <p:cNvGrpSpPr/>
                <p:nvPr/>
              </p:nvGrpSpPr>
              <p:grpSpPr>
                <a:xfrm>
                  <a:off x="1654164" y="1047750"/>
                  <a:ext cx="6501202" cy="1081426"/>
                  <a:chOff x="558676" y="1911878"/>
                  <a:chExt cx="6997827" cy="1552047"/>
                </a:xfrm>
              </p:grpSpPr>
              <p:grpSp>
                <p:nvGrpSpPr>
                  <p:cNvPr id="7" name="Group 43"/>
                  <p:cNvGrpSpPr>
                    <a:grpSpLocks/>
                  </p:cNvGrpSpPr>
                  <p:nvPr/>
                </p:nvGrpSpPr>
                <p:grpSpPr bwMode="auto">
                  <a:xfrm>
                    <a:off x="825500" y="2517775"/>
                    <a:ext cx="1447800" cy="946150"/>
                    <a:chOff x="576" y="1392"/>
                    <a:chExt cx="1392" cy="912"/>
                  </a:xfrm>
                </p:grpSpPr>
                <p:sp>
                  <p:nvSpPr>
                    <p:cNvPr id="28" name="Line 37"/>
                    <p:cNvSpPr>
                      <a:spLocks noChangeShapeType="1"/>
                    </p:cNvSpPr>
                    <p:nvPr/>
                  </p:nvSpPr>
                  <p:spPr bwMode="auto">
                    <a:xfrm>
                      <a:off x="1248" y="1392"/>
                      <a:ext cx="0" cy="864"/>
                    </a:xfrm>
                    <a:prstGeom prst="line">
                      <a:avLst/>
                    </a:prstGeom>
                    <a:noFill/>
                    <a:ln w="9525">
                      <a:solidFill>
                        <a:schemeClr val="tx1"/>
                      </a:solidFill>
                      <a:round/>
                      <a:headEnd/>
                      <a:tailEnd/>
                    </a:ln>
                  </p:spPr>
                  <p:txBody>
                    <a:bodyPr>
                      <a:spAutoFit/>
                    </a:bodyPr>
                    <a:lstStyle/>
                    <a:p>
                      <a:endParaRPr lang="en-US"/>
                    </a:p>
                  </p:txBody>
                </p:sp>
                <p:sp>
                  <p:nvSpPr>
                    <p:cNvPr id="29" name="Line 38"/>
                    <p:cNvSpPr>
                      <a:spLocks noChangeShapeType="1"/>
                    </p:cNvSpPr>
                    <p:nvPr/>
                  </p:nvSpPr>
                  <p:spPr bwMode="auto">
                    <a:xfrm>
                      <a:off x="576" y="1824"/>
                      <a:ext cx="1392" cy="0"/>
                    </a:xfrm>
                    <a:prstGeom prst="line">
                      <a:avLst/>
                    </a:prstGeom>
                    <a:noFill/>
                    <a:ln w="9525">
                      <a:solidFill>
                        <a:schemeClr val="tx1"/>
                      </a:solidFill>
                      <a:round/>
                      <a:headEnd/>
                      <a:tailEnd/>
                    </a:ln>
                  </p:spPr>
                  <p:txBody>
                    <a:bodyPr>
                      <a:spAutoFit/>
                    </a:bodyPr>
                    <a:lstStyle/>
                    <a:p>
                      <a:endParaRPr lang="en-US"/>
                    </a:p>
                  </p:txBody>
                </p:sp>
                <p:sp>
                  <p:nvSpPr>
                    <p:cNvPr id="30" name="Line 40"/>
                    <p:cNvSpPr>
                      <a:spLocks noChangeShapeType="1"/>
                    </p:cNvSpPr>
                    <p:nvPr/>
                  </p:nvSpPr>
                  <p:spPr bwMode="auto">
                    <a:xfrm flipH="1">
                      <a:off x="816" y="1824"/>
                      <a:ext cx="432" cy="480"/>
                    </a:xfrm>
                    <a:prstGeom prst="line">
                      <a:avLst/>
                    </a:prstGeom>
                    <a:noFill/>
                    <a:ln w="9525">
                      <a:solidFill>
                        <a:schemeClr val="tx1"/>
                      </a:solidFill>
                      <a:round/>
                      <a:headEnd/>
                      <a:tailEnd/>
                    </a:ln>
                  </p:spPr>
                  <p:txBody>
                    <a:bodyPr>
                      <a:spAutoFit/>
                    </a:bodyPr>
                    <a:lstStyle/>
                    <a:p>
                      <a:endParaRPr lang="en-US"/>
                    </a:p>
                  </p:txBody>
                </p:sp>
                <p:sp>
                  <p:nvSpPr>
                    <p:cNvPr id="31" name="Line 41"/>
                    <p:cNvSpPr>
                      <a:spLocks noChangeShapeType="1"/>
                    </p:cNvSpPr>
                    <p:nvPr/>
                  </p:nvSpPr>
                  <p:spPr bwMode="auto">
                    <a:xfrm flipV="1">
                      <a:off x="1248" y="1392"/>
                      <a:ext cx="384" cy="432"/>
                    </a:xfrm>
                    <a:prstGeom prst="line">
                      <a:avLst/>
                    </a:prstGeom>
                    <a:noFill/>
                    <a:ln w="9525">
                      <a:solidFill>
                        <a:schemeClr val="tx1"/>
                      </a:solidFill>
                      <a:prstDash val="dash"/>
                      <a:round/>
                      <a:headEnd/>
                      <a:tailEnd/>
                    </a:ln>
                  </p:spPr>
                  <p:txBody>
                    <a:bodyPr>
                      <a:spAutoFit/>
                    </a:bodyPr>
                    <a:lstStyle/>
                    <a:p>
                      <a:endParaRPr lang="en-US"/>
                    </a:p>
                  </p:txBody>
                </p:sp>
              </p:grpSp>
              <p:sp>
                <p:nvSpPr>
                  <p:cNvPr id="8" name="Oval 44"/>
                  <p:cNvSpPr>
                    <a:spLocks noChangeArrowheads="1"/>
                  </p:cNvSpPr>
                  <p:nvPr/>
                </p:nvSpPr>
                <p:spPr bwMode="auto">
                  <a:xfrm>
                    <a:off x="2425700" y="2203830"/>
                    <a:ext cx="279609" cy="745365"/>
                  </a:xfrm>
                  <a:prstGeom prst="ellipse">
                    <a:avLst/>
                  </a:prstGeom>
                  <a:noFill/>
                  <a:ln w="9525">
                    <a:solidFill>
                      <a:schemeClr val="tx1"/>
                    </a:solidFill>
                    <a:round/>
                    <a:headEnd/>
                    <a:tailEnd/>
                  </a:ln>
                </p:spPr>
                <p:txBody>
                  <a:bodyPr wrap="none" anchor="ctr">
                    <a:spAutoFit/>
                  </a:bodyPr>
                  <a:lstStyle/>
                  <a:p>
                    <a:endParaRPr lang="en-US"/>
                  </a:p>
                </p:txBody>
              </p:sp>
              <p:sp>
                <p:nvSpPr>
                  <p:cNvPr id="10" name="Text Box 46"/>
                  <p:cNvSpPr txBox="1">
                    <a:spLocks noChangeArrowheads="1"/>
                  </p:cNvSpPr>
                  <p:nvPr/>
                </p:nvSpPr>
                <p:spPr bwMode="auto">
                  <a:xfrm>
                    <a:off x="1892300" y="2230659"/>
                    <a:ext cx="685800" cy="574232"/>
                  </a:xfrm>
                  <a:prstGeom prst="rect">
                    <a:avLst/>
                  </a:prstGeom>
                  <a:noFill/>
                  <a:ln w="9525">
                    <a:noFill/>
                    <a:miter lim="800000"/>
                    <a:headEnd/>
                    <a:tailEnd/>
                  </a:ln>
                </p:spPr>
                <p:txBody>
                  <a:bodyPr>
                    <a:spAutoFit/>
                  </a:bodyPr>
                  <a:lstStyle/>
                  <a:p>
                    <a:pPr algn="l">
                      <a:spcBef>
                        <a:spcPct val="50000"/>
                      </a:spcBef>
                      <a:buFontTx/>
                      <a:buNone/>
                    </a:pPr>
                    <a:r>
                      <a:rPr lang="en-US" altLang="zh-TW" sz="2000" i="1" dirty="0">
                        <a:latin typeface="Times New Roman" pitchFamily="18" charset="0"/>
                        <a:ea typeface="新細明體" pitchFamily="18" charset="-120"/>
                      </a:rPr>
                      <a:t>MQ</a:t>
                    </a:r>
                  </a:p>
                </p:txBody>
              </p:sp>
              <p:sp>
                <p:nvSpPr>
                  <p:cNvPr id="12" name="Line 48"/>
                  <p:cNvSpPr>
                    <a:spLocks noChangeShapeType="1"/>
                  </p:cNvSpPr>
                  <p:nvPr/>
                </p:nvSpPr>
                <p:spPr bwMode="auto">
                  <a:xfrm>
                    <a:off x="1299780" y="2153444"/>
                    <a:ext cx="1119571" cy="110331"/>
                  </a:xfrm>
                  <a:prstGeom prst="line">
                    <a:avLst/>
                  </a:prstGeom>
                  <a:noFill/>
                  <a:ln w="9525">
                    <a:solidFill>
                      <a:srgbClr val="0070C0"/>
                    </a:solidFill>
                    <a:round/>
                    <a:headEnd/>
                    <a:tailEnd type="triangle" w="med" len="med"/>
                  </a:ln>
                </p:spPr>
                <p:txBody>
                  <a:bodyPr wrap="square">
                    <a:spAutoFit/>
                  </a:bodyPr>
                  <a:lstStyle/>
                  <a:p>
                    <a:endParaRPr lang="en-US"/>
                  </a:p>
                </p:txBody>
              </p:sp>
              <p:graphicFrame>
                <p:nvGraphicFramePr>
                  <p:cNvPr id="13" name="Object 51"/>
                  <p:cNvGraphicFramePr>
                    <a:graphicFrameLocks noChangeAspect="1"/>
                  </p:cNvGraphicFramePr>
                  <p:nvPr>
                    <p:extLst>
                      <p:ext uri="{D42A27DB-BD31-4B8C-83A1-F6EECF244321}">
                        <p14:modId xmlns:p14="http://schemas.microsoft.com/office/powerpoint/2010/main" val="860698552"/>
                      </p:ext>
                    </p:extLst>
                  </p:nvPr>
                </p:nvGraphicFramePr>
                <p:xfrm>
                  <a:off x="558676" y="1911878"/>
                  <a:ext cx="808037" cy="342900"/>
                </p:xfrm>
                <a:graphic>
                  <a:graphicData uri="http://schemas.openxmlformats.org/presentationml/2006/ole">
                    <mc:AlternateContent xmlns:mc="http://schemas.openxmlformats.org/markup-compatibility/2006">
                      <mc:Choice xmlns:v="urn:schemas-microsoft-com:vml" Requires="v">
                        <p:oleObj spid="_x0000_s19880" name="Equation" r:id="rId4" imgW="419040" imgH="177480" progId="Equation.3">
                          <p:embed/>
                        </p:oleObj>
                      </mc:Choice>
                      <mc:Fallback>
                        <p:oleObj name="Equation" r:id="rId4" imgW="419040" imgH="177480" progId="Equation.3">
                          <p:embed/>
                          <p:pic>
                            <p:nvPicPr>
                              <p:cNvPr id="0" name="Picture 393"/>
                              <p:cNvPicPr>
                                <a:picLocks noChangeAspect="1" noChangeArrowheads="1"/>
                              </p:cNvPicPr>
                              <p:nvPr/>
                            </p:nvPicPr>
                            <p:blipFill>
                              <a:blip r:embed="rId5"/>
                              <a:srcRect/>
                              <a:stretch>
                                <a:fillRect/>
                              </a:stretch>
                            </p:blipFill>
                            <p:spPr bwMode="auto">
                              <a:xfrm>
                                <a:off x="558676" y="1911878"/>
                                <a:ext cx="808037"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53"/>
                  <p:cNvGraphicFramePr>
                    <a:graphicFrameLocks noChangeAspect="1"/>
                  </p:cNvGraphicFramePr>
                  <p:nvPr>
                    <p:extLst>
                      <p:ext uri="{D42A27DB-BD31-4B8C-83A1-F6EECF244321}">
                        <p14:modId xmlns:p14="http://schemas.microsoft.com/office/powerpoint/2010/main" val="3514807632"/>
                      </p:ext>
                    </p:extLst>
                  </p:nvPr>
                </p:nvGraphicFramePr>
                <p:xfrm>
                  <a:off x="2198688" y="3033713"/>
                  <a:ext cx="1590675" cy="385762"/>
                </p:xfrm>
                <a:graphic>
                  <a:graphicData uri="http://schemas.openxmlformats.org/presentationml/2006/ole">
                    <mc:AlternateContent xmlns:mc="http://schemas.openxmlformats.org/markup-compatibility/2006">
                      <mc:Choice xmlns:v="urn:schemas-microsoft-com:vml" Requires="v">
                        <p:oleObj spid="_x0000_s19881" name="Equation" r:id="rId6" imgW="837836" imgH="203112" progId="Equation.3">
                          <p:embed/>
                        </p:oleObj>
                      </mc:Choice>
                      <mc:Fallback>
                        <p:oleObj name="Equation" r:id="rId6" imgW="837836" imgH="203112" progId="Equation.3">
                          <p:embed/>
                          <p:pic>
                            <p:nvPicPr>
                              <p:cNvPr id="0" name="Picture 3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8688" y="3033713"/>
                                <a:ext cx="1590675"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59"/>
                  <p:cNvGrpSpPr>
                    <a:grpSpLocks/>
                  </p:cNvGrpSpPr>
                  <p:nvPr/>
                </p:nvGrpSpPr>
                <p:grpSpPr bwMode="auto">
                  <a:xfrm>
                    <a:off x="3897315" y="1998663"/>
                    <a:ext cx="3659188" cy="1463675"/>
                    <a:chOff x="2448" y="1385"/>
                    <a:chExt cx="2305" cy="922"/>
                  </a:xfrm>
                </p:grpSpPr>
                <p:grpSp>
                  <p:nvGrpSpPr>
                    <p:cNvPr id="18" name="Group 42"/>
                    <p:cNvGrpSpPr>
                      <a:grpSpLocks/>
                    </p:cNvGrpSpPr>
                    <p:nvPr/>
                  </p:nvGrpSpPr>
                  <p:grpSpPr bwMode="auto">
                    <a:xfrm>
                      <a:off x="2448" y="1392"/>
                      <a:ext cx="1392" cy="912"/>
                      <a:chOff x="2448" y="1392"/>
                      <a:chExt cx="1392" cy="912"/>
                    </a:xfrm>
                  </p:grpSpPr>
                  <p:sp>
                    <p:nvSpPr>
                      <p:cNvPr id="23" name="Line 32"/>
                      <p:cNvSpPr>
                        <a:spLocks noChangeShapeType="1"/>
                      </p:cNvSpPr>
                      <p:nvPr/>
                    </p:nvSpPr>
                    <p:spPr bwMode="auto">
                      <a:xfrm>
                        <a:off x="3120" y="1392"/>
                        <a:ext cx="0" cy="864"/>
                      </a:xfrm>
                      <a:prstGeom prst="line">
                        <a:avLst/>
                      </a:prstGeom>
                      <a:noFill/>
                      <a:ln w="9525">
                        <a:solidFill>
                          <a:schemeClr val="tx1"/>
                        </a:solidFill>
                        <a:round/>
                        <a:headEnd/>
                        <a:tailEnd/>
                      </a:ln>
                    </p:spPr>
                    <p:txBody>
                      <a:bodyPr>
                        <a:spAutoFit/>
                      </a:bodyPr>
                      <a:lstStyle/>
                      <a:p>
                        <a:endParaRPr lang="en-US"/>
                      </a:p>
                    </p:txBody>
                  </p:sp>
                  <p:sp>
                    <p:nvSpPr>
                      <p:cNvPr id="24" name="Line 33"/>
                      <p:cNvSpPr>
                        <a:spLocks noChangeShapeType="1"/>
                      </p:cNvSpPr>
                      <p:nvPr/>
                    </p:nvSpPr>
                    <p:spPr bwMode="auto">
                      <a:xfrm>
                        <a:off x="2448" y="1824"/>
                        <a:ext cx="1392" cy="0"/>
                      </a:xfrm>
                      <a:prstGeom prst="line">
                        <a:avLst/>
                      </a:prstGeom>
                      <a:noFill/>
                      <a:ln w="9525">
                        <a:solidFill>
                          <a:schemeClr val="tx1"/>
                        </a:solidFill>
                        <a:round/>
                        <a:headEnd/>
                        <a:tailEnd/>
                      </a:ln>
                    </p:spPr>
                    <p:txBody>
                      <a:bodyPr>
                        <a:spAutoFit/>
                      </a:bodyPr>
                      <a:lstStyle/>
                      <a:p>
                        <a:endParaRPr lang="en-US"/>
                      </a:p>
                    </p:txBody>
                  </p:sp>
                  <p:sp>
                    <p:nvSpPr>
                      <p:cNvPr id="26" name="Line 35"/>
                      <p:cNvSpPr>
                        <a:spLocks noChangeShapeType="1"/>
                      </p:cNvSpPr>
                      <p:nvPr/>
                    </p:nvSpPr>
                    <p:spPr bwMode="auto">
                      <a:xfrm flipH="1">
                        <a:off x="2688" y="1824"/>
                        <a:ext cx="432" cy="480"/>
                      </a:xfrm>
                      <a:prstGeom prst="line">
                        <a:avLst/>
                      </a:prstGeom>
                      <a:noFill/>
                      <a:ln w="9525">
                        <a:solidFill>
                          <a:schemeClr val="tx1"/>
                        </a:solidFill>
                        <a:round/>
                        <a:headEnd/>
                        <a:tailEnd/>
                      </a:ln>
                    </p:spPr>
                    <p:txBody>
                      <a:bodyPr>
                        <a:spAutoFit/>
                      </a:bodyPr>
                      <a:lstStyle/>
                      <a:p>
                        <a:endParaRPr lang="en-US"/>
                      </a:p>
                    </p:txBody>
                  </p:sp>
                  <p:sp>
                    <p:nvSpPr>
                      <p:cNvPr id="27" name="Line 36"/>
                      <p:cNvSpPr>
                        <a:spLocks noChangeShapeType="1"/>
                      </p:cNvSpPr>
                      <p:nvPr/>
                    </p:nvSpPr>
                    <p:spPr bwMode="auto">
                      <a:xfrm flipV="1">
                        <a:off x="3120" y="1392"/>
                        <a:ext cx="384" cy="432"/>
                      </a:xfrm>
                      <a:prstGeom prst="line">
                        <a:avLst/>
                      </a:prstGeom>
                      <a:noFill/>
                      <a:ln w="9525">
                        <a:solidFill>
                          <a:schemeClr val="tx1"/>
                        </a:solidFill>
                        <a:prstDash val="dash"/>
                        <a:round/>
                        <a:headEnd/>
                        <a:tailEnd/>
                      </a:ln>
                    </p:spPr>
                    <p:txBody>
                      <a:bodyPr>
                        <a:spAutoFit/>
                      </a:bodyPr>
                      <a:lstStyle/>
                      <a:p>
                        <a:endParaRPr lang="en-US"/>
                      </a:p>
                    </p:txBody>
                  </p:sp>
                </p:grpSp>
                <p:sp>
                  <p:nvSpPr>
                    <p:cNvPr id="19" name="Line 50"/>
                    <p:cNvSpPr>
                      <a:spLocks noChangeShapeType="1"/>
                    </p:cNvSpPr>
                    <p:nvPr/>
                  </p:nvSpPr>
                  <p:spPr bwMode="auto">
                    <a:xfrm flipH="1">
                      <a:off x="3012" y="1536"/>
                      <a:ext cx="551" cy="169"/>
                    </a:xfrm>
                    <a:prstGeom prst="line">
                      <a:avLst/>
                    </a:prstGeom>
                    <a:noFill/>
                    <a:ln w="9525">
                      <a:solidFill>
                        <a:srgbClr val="0070C0"/>
                      </a:solidFill>
                      <a:round/>
                      <a:headEnd/>
                      <a:tailEnd type="triangle" w="med" len="med"/>
                    </a:ln>
                  </p:spPr>
                  <p:txBody>
                    <a:bodyPr wrap="square">
                      <a:spAutoFit/>
                    </a:bodyPr>
                    <a:lstStyle/>
                    <a:p>
                      <a:endParaRPr lang="en-US"/>
                    </a:p>
                  </p:txBody>
                </p:sp>
                <p:graphicFrame>
                  <p:nvGraphicFramePr>
                    <p:cNvPr id="20" name="Object 52"/>
                    <p:cNvGraphicFramePr>
                      <a:graphicFrameLocks noChangeAspect="1"/>
                    </p:cNvGraphicFramePr>
                    <p:nvPr>
                      <p:extLst>
                        <p:ext uri="{D42A27DB-BD31-4B8C-83A1-F6EECF244321}">
                          <p14:modId xmlns:p14="http://schemas.microsoft.com/office/powerpoint/2010/main" val="2693409006"/>
                        </p:ext>
                      </p:extLst>
                    </p:nvPr>
                  </p:nvGraphicFramePr>
                  <p:xfrm>
                    <a:off x="3615" y="1385"/>
                    <a:ext cx="1138" cy="224"/>
                  </p:xfrm>
                  <a:graphic>
                    <a:graphicData uri="http://schemas.openxmlformats.org/presentationml/2006/ole">
                      <mc:AlternateContent xmlns:mc="http://schemas.openxmlformats.org/markup-compatibility/2006">
                        <mc:Choice xmlns:v="urn:schemas-microsoft-com:vml" Requires="v">
                          <p:oleObj spid="_x0000_s19882" name="Equation" r:id="rId8" imgW="1459866" imgH="215806" progId="Equation.3">
                            <p:embed/>
                          </p:oleObj>
                        </mc:Choice>
                        <mc:Fallback>
                          <p:oleObj name="Equation" r:id="rId8" imgW="1459866" imgH="215806" progId="Equation.3">
                            <p:embed/>
                            <p:pic>
                              <p:nvPicPr>
                                <p:cNvPr id="0" name="Picture 3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5" y="1385"/>
                                  <a:ext cx="1138"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 Box 55"/>
                    <p:cNvSpPr txBox="1">
                      <a:spLocks noChangeArrowheads="1"/>
                    </p:cNvSpPr>
                    <p:nvPr/>
                  </p:nvSpPr>
                  <p:spPr bwMode="auto">
                    <a:xfrm>
                      <a:off x="2712" y="1588"/>
                      <a:ext cx="384" cy="362"/>
                    </a:xfrm>
                    <a:prstGeom prst="rect">
                      <a:avLst/>
                    </a:prstGeom>
                    <a:noFill/>
                    <a:ln w="9525">
                      <a:noFill/>
                      <a:miter lim="800000"/>
                      <a:headEnd/>
                      <a:tailEnd/>
                    </a:ln>
                  </p:spPr>
                  <p:txBody>
                    <a:bodyPr>
                      <a:spAutoFit/>
                    </a:bodyPr>
                    <a:lstStyle/>
                    <a:p>
                      <a:pPr algn="l">
                        <a:spcBef>
                          <a:spcPct val="50000"/>
                        </a:spcBef>
                        <a:buFontTx/>
                        <a:buNone/>
                      </a:pPr>
                      <a:r>
                        <a:rPr lang="en-US" altLang="zh-TW" sz="2000" i="1" dirty="0">
                          <a:latin typeface="Times New Roman" pitchFamily="18" charset="0"/>
                          <a:ea typeface="新細明體" pitchFamily="18" charset="-120"/>
                        </a:rPr>
                        <a:t>Q</a:t>
                      </a:r>
                    </a:p>
                  </p:txBody>
                </p:sp>
                <p:graphicFrame>
                  <p:nvGraphicFramePr>
                    <p:cNvPr id="22" name="Object 57"/>
                    <p:cNvGraphicFramePr>
                      <a:graphicFrameLocks noChangeAspect="1"/>
                    </p:cNvGraphicFramePr>
                    <p:nvPr/>
                  </p:nvGraphicFramePr>
                  <p:xfrm>
                    <a:off x="3168" y="2044"/>
                    <a:ext cx="912" cy="263"/>
                  </p:xfrm>
                  <a:graphic>
                    <a:graphicData uri="http://schemas.openxmlformats.org/presentationml/2006/ole">
                      <mc:AlternateContent xmlns:mc="http://schemas.openxmlformats.org/markup-compatibility/2006">
                        <mc:Choice xmlns:v="urn:schemas-microsoft-com:vml" Requires="v">
                          <p:oleObj spid="_x0000_s19883" name="Equation" r:id="rId10" imgW="838200" imgH="241300" progId="Equation.3">
                            <p:embed/>
                          </p:oleObj>
                        </mc:Choice>
                        <mc:Fallback>
                          <p:oleObj name="Equation" r:id="rId10" imgW="838200" imgH="241300" progId="Equation.3">
                            <p:embed/>
                            <p:pic>
                              <p:nvPicPr>
                                <p:cNvPr id="0" name="Picture 39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8" y="2044"/>
                                  <a:ext cx="912"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32" name="Oval 31"/>
                <p:cNvSpPr/>
                <p:nvPr/>
              </p:nvSpPr>
              <p:spPr>
                <a:xfrm>
                  <a:off x="3409527" y="130577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Oval 32"/>
            <p:cNvSpPr/>
            <p:nvPr/>
          </p:nvSpPr>
          <p:spPr>
            <a:xfrm>
              <a:off x="5564511" y="144494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49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ontent Placeholder 4"/>
              <p:cNvSpPr>
                <a:spLocks noGrp="1"/>
              </p:cNvSpPr>
              <p:nvPr>
                <p:ph sz="quarter" idx="1"/>
              </p:nvPr>
            </p:nvSpPr>
            <p:spPr>
              <a:xfrm>
                <a:off x="457200" y="914401"/>
                <a:ext cx="8229600" cy="3829049"/>
              </a:xfrm>
            </p:spPr>
            <p:txBody>
              <a:bodyPr>
                <a:noAutofit/>
              </a:bodyPr>
              <a:lstStyle/>
              <a:p>
                <a:pPr marL="342900" indent="-342900">
                  <a:lnSpc>
                    <a:spcPct val="90000"/>
                  </a:lnSpc>
                  <a:spcBef>
                    <a:spcPct val="20000"/>
                  </a:spcBef>
                </a:pPr>
                <a:r>
                  <a:rPr lang="en-US" altLang="zh-TW" sz="1600" dirty="0" smtClean="0">
                    <a:ea typeface="新細明體" pitchFamily="18" charset="-120"/>
                  </a:rPr>
                  <a:t>To compute a world-space intersection, we have </a:t>
                </a:r>
                <a:r>
                  <a:rPr lang="en-US" altLang="zh-TW" sz="1600" dirty="0">
                    <a:ea typeface="新細明體" pitchFamily="18" charset="-120"/>
                  </a:rPr>
                  <a:t>to transform </a:t>
                </a:r>
                <a:r>
                  <a:rPr lang="en-US" altLang="zh-TW" sz="1600" dirty="0" smtClean="0">
                    <a:ea typeface="新細明體" pitchFamily="18" charset="-120"/>
                  </a:rPr>
                  <a:t>the implicit </a:t>
                </a:r>
                <a:r>
                  <a:rPr lang="en-US" altLang="zh-TW" sz="1600" dirty="0">
                    <a:ea typeface="新細明體" pitchFamily="18" charset="-120"/>
                  </a:rPr>
                  <a:t>equation of </a:t>
                </a:r>
                <a:r>
                  <a:rPr lang="en-US" altLang="zh-TW" sz="1600" dirty="0" smtClean="0">
                    <a:ea typeface="新細明體" pitchFamily="18" charset="-120"/>
                  </a:rPr>
                  <a:t>a canonical </a:t>
                </a:r>
                <a:r>
                  <a:rPr lang="en-US" altLang="zh-TW" sz="1600" dirty="0">
                    <a:ea typeface="新細明體" pitchFamily="18" charset="-120"/>
                  </a:rPr>
                  <a:t>object defined in object space - </a:t>
                </a:r>
                <a:r>
                  <a:rPr lang="en-US" altLang="zh-TW" sz="1600" i="1" dirty="0">
                    <a:solidFill>
                      <a:srgbClr val="0070C0"/>
                    </a:solidFill>
                    <a:ea typeface="新細明體" pitchFamily="18" charset="-120"/>
                  </a:rPr>
                  <a:t>often difficult</a:t>
                </a:r>
              </a:p>
              <a:p>
                <a:pPr marL="342900" indent="-342900">
                  <a:lnSpc>
                    <a:spcPct val="90000"/>
                  </a:lnSpc>
                  <a:spcBef>
                    <a:spcPct val="20000"/>
                  </a:spcBef>
                </a:pPr>
                <a:r>
                  <a:rPr lang="en-US" altLang="zh-TW" sz="1600" dirty="0">
                    <a:ea typeface="新細明體" pitchFamily="18" charset="-120"/>
                  </a:rPr>
                  <a:t>To compute intersections in object </a:t>
                </a:r>
                <a:r>
                  <a:rPr lang="en-US" altLang="zh-TW" sz="1600" dirty="0" smtClean="0">
                    <a:ea typeface="新細明體" pitchFamily="18" charset="-120"/>
                  </a:rPr>
                  <a:t>space, we only need to apply </a:t>
                </a:r>
                <a:r>
                  <a:rPr lang="en-US" altLang="zh-TW" sz="1600" dirty="0">
                    <a:ea typeface="新細明體" pitchFamily="18" charset="-120"/>
                  </a:rPr>
                  <a:t>a matrix (</a:t>
                </a:r>
                <a:r>
                  <a:rPr lang="en-US" altLang="zh-TW" sz="1600" i="1" dirty="0">
                    <a:ea typeface="新細明體" pitchFamily="18" charset="-120"/>
                  </a:rPr>
                  <a:t>M </a:t>
                </a:r>
                <a:r>
                  <a:rPr lang="en-US" altLang="zh-TW" sz="1600" baseline="30000" dirty="0">
                    <a:ea typeface="新細明體" pitchFamily="18" charset="-120"/>
                  </a:rPr>
                  <a:t>–1</a:t>
                </a:r>
                <a:r>
                  <a:rPr lang="en-US" altLang="zh-TW" sz="1600" dirty="0">
                    <a:ea typeface="新細明體" pitchFamily="18" charset="-120"/>
                  </a:rPr>
                  <a:t>) to </a:t>
                </a:r>
                <a:r>
                  <a:rPr lang="en-US" altLang="zh-TW" sz="1600" b="1" i="1" dirty="0">
                    <a:ea typeface="新細明體" pitchFamily="18" charset="-120"/>
                  </a:rPr>
                  <a:t>P</a:t>
                </a:r>
                <a:r>
                  <a:rPr lang="en-US" altLang="zh-TW" sz="1600" dirty="0">
                    <a:ea typeface="新細明體" pitchFamily="18" charset="-120"/>
                  </a:rPr>
                  <a:t> and </a:t>
                </a:r>
                <a:r>
                  <a:rPr lang="en-US" altLang="zh-TW" sz="1600" b="1" i="1" dirty="0">
                    <a:ea typeface="新細明體" pitchFamily="18" charset="-120"/>
                  </a:rPr>
                  <a:t>d </a:t>
                </a:r>
                <a:r>
                  <a:rPr lang="en-US" altLang="zh-TW" sz="1600" i="1" dirty="0">
                    <a:ea typeface="新細明體" pitchFamily="18" charset="-120"/>
                  </a:rPr>
                  <a:t>-</a:t>
                </a:r>
                <a:r>
                  <a:rPr lang="en-US" altLang="zh-TW" sz="1600" dirty="0">
                    <a:ea typeface="新細明體" pitchFamily="18" charset="-120"/>
                  </a:rPr>
                  <a:t> </a:t>
                </a:r>
                <a:r>
                  <a:rPr lang="en-US" altLang="zh-TW" sz="1600" i="1" dirty="0">
                    <a:solidFill>
                      <a:srgbClr val="0070C0"/>
                    </a:solidFill>
                    <a:ea typeface="新細明體" pitchFamily="18" charset="-120"/>
                  </a:rPr>
                  <a:t>much simpler</a:t>
                </a:r>
              </a:p>
              <a:p>
                <a:pPr marL="742950" lvl="1" indent="-285750">
                  <a:lnSpc>
                    <a:spcPct val="90000"/>
                  </a:lnSpc>
                  <a:spcBef>
                    <a:spcPct val="20000"/>
                  </a:spcBef>
                  <a:buNone/>
                </a:pPr>
                <a:r>
                  <a:rPr lang="en-US" altLang="zh-TW" sz="1400" dirty="0" smtClean="0">
                    <a:ea typeface="新細明體" pitchFamily="18" charset="-120"/>
                  </a:rPr>
                  <a:t>does </a:t>
                </a:r>
                <a:r>
                  <a:rPr lang="en-US" altLang="zh-TW" sz="1400" i="1" dirty="0">
                    <a:ea typeface="新細明體" pitchFamily="18" charset="-120"/>
                  </a:rPr>
                  <a:t>M </a:t>
                </a:r>
                <a:r>
                  <a:rPr lang="en-US" altLang="zh-TW" sz="1400" baseline="30000" dirty="0">
                    <a:ea typeface="新細明體" pitchFamily="18" charset="-120"/>
                  </a:rPr>
                  <a:t>–1</a:t>
                </a:r>
                <a:r>
                  <a:rPr lang="en-US" altLang="zh-TW" sz="1400" dirty="0">
                    <a:ea typeface="新細明體" pitchFamily="18" charset="-120"/>
                  </a:rPr>
                  <a:t> </a:t>
                </a:r>
                <a:r>
                  <a:rPr lang="en-US" altLang="zh-TW" sz="1400" dirty="0" smtClean="0">
                    <a:ea typeface="新細明體" pitchFamily="18" charset="-120"/>
                  </a:rPr>
                  <a:t>always exist</a:t>
                </a:r>
                <a:r>
                  <a:rPr lang="en-US" altLang="zh-TW" sz="1400" dirty="0">
                    <a:ea typeface="新細明體" pitchFamily="18" charset="-120"/>
                  </a:rPr>
                  <a:t>?</a:t>
                </a:r>
              </a:p>
              <a:p>
                <a:pPr marL="742950" lvl="1" indent="-285750">
                  <a:lnSpc>
                    <a:spcPct val="90000"/>
                  </a:lnSpc>
                  <a:spcBef>
                    <a:spcPct val="20000"/>
                  </a:spcBef>
                </a:pPr>
                <a:r>
                  <a:rPr lang="en-US" altLang="zh-TW" sz="1400" i="1" dirty="0" smtClean="0">
                    <a:ea typeface="新細明體" pitchFamily="18" charset="-120"/>
                  </a:rPr>
                  <a:t>M</a:t>
                </a:r>
                <a:r>
                  <a:rPr lang="en-US" altLang="zh-TW" sz="1400" dirty="0" smtClean="0">
                    <a:ea typeface="新細明體" pitchFamily="18" charset="-120"/>
                  </a:rPr>
                  <a:t> </a:t>
                </a:r>
                <a:r>
                  <a:rPr lang="en-US" altLang="zh-TW" sz="1400" dirty="0">
                    <a:ea typeface="新細明體" pitchFamily="18" charset="-120"/>
                  </a:rPr>
                  <a:t>was composed from two parts: the cumulative </a:t>
                </a:r>
                <a:r>
                  <a:rPr lang="en-US" altLang="zh-TW" sz="1400" u="sng" dirty="0">
                    <a:ea typeface="新細明體" pitchFamily="18" charset="-120"/>
                  </a:rPr>
                  <a:t>modeling</a:t>
                </a:r>
                <a:r>
                  <a:rPr lang="en-US" altLang="zh-TW" sz="1400" dirty="0">
                    <a:ea typeface="新細明體" pitchFamily="18" charset="-120"/>
                  </a:rPr>
                  <a:t> transformation that </a:t>
                </a:r>
                <a:r>
                  <a:rPr lang="en-US" altLang="zh-TW" sz="1400" dirty="0" smtClean="0">
                    <a:ea typeface="新細明體" pitchFamily="18" charset="-120"/>
                  </a:rPr>
                  <a:t>positions the </a:t>
                </a:r>
                <a:r>
                  <a:rPr lang="en-US" altLang="zh-TW" sz="1400" dirty="0">
                    <a:ea typeface="新細明體" pitchFamily="18" charset="-120"/>
                  </a:rPr>
                  <a:t>object in world-space, and the camera’s </a:t>
                </a:r>
                <a:r>
                  <a:rPr lang="en-US" altLang="zh-TW" sz="1400" u="sng" dirty="0">
                    <a:ea typeface="新細明體" pitchFamily="18" charset="-120"/>
                  </a:rPr>
                  <a:t>normalizing</a:t>
                </a:r>
                <a:r>
                  <a:rPr lang="en-US" altLang="zh-TW" sz="1400" dirty="0">
                    <a:ea typeface="新細明體" pitchFamily="18" charset="-120"/>
                  </a:rPr>
                  <a:t> </a:t>
                </a:r>
                <a:r>
                  <a:rPr lang="en-US" altLang="zh-TW" sz="1400" dirty="0" smtClean="0">
                    <a:ea typeface="新細明體" pitchFamily="18" charset="-120"/>
                  </a:rPr>
                  <a:t>transformation  </a:t>
                </a:r>
                <a:endParaRPr lang="en-US" altLang="zh-TW" sz="1400" dirty="0">
                  <a:ea typeface="新細明體" pitchFamily="18" charset="-120"/>
                </a:endParaRPr>
              </a:p>
              <a:p>
                <a:pPr marL="742950" lvl="1" indent="-285750">
                  <a:lnSpc>
                    <a:spcPct val="90000"/>
                  </a:lnSpc>
                  <a:spcBef>
                    <a:spcPct val="20000"/>
                  </a:spcBef>
                </a:pPr>
                <a:r>
                  <a:rPr lang="en-US" altLang="zh-TW" sz="1400" dirty="0" smtClean="0">
                    <a:ea typeface="新細明體" pitchFamily="18" charset="-120"/>
                  </a:rPr>
                  <a:t>modeling </a:t>
                </a:r>
                <a:r>
                  <a:rPr lang="en-US" altLang="zh-TW" sz="1400" dirty="0">
                    <a:ea typeface="新細明體" pitchFamily="18" charset="-120"/>
                  </a:rPr>
                  <a:t>transformations are </a:t>
                </a:r>
                <a:r>
                  <a:rPr lang="en-US" altLang="zh-TW" sz="1400" dirty="0" smtClean="0">
                    <a:ea typeface="新細明體" pitchFamily="18" charset="-120"/>
                  </a:rPr>
                  <a:t>comprised of </a:t>
                </a:r>
                <a:r>
                  <a:rPr lang="en-US" altLang="zh-TW" sz="1400" dirty="0">
                    <a:ea typeface="新細明體" pitchFamily="18" charset="-120"/>
                  </a:rPr>
                  <a:t>translations, rotations, and scales (all invertible)</a:t>
                </a:r>
              </a:p>
              <a:p>
                <a:pPr marL="742950" lvl="1" indent="-285750">
                  <a:lnSpc>
                    <a:spcPct val="90000"/>
                  </a:lnSpc>
                  <a:spcBef>
                    <a:spcPct val="20000"/>
                  </a:spcBef>
                </a:pPr>
                <a:r>
                  <a:rPr lang="en-US" altLang="zh-TW" sz="1400" dirty="0" smtClean="0">
                    <a:ea typeface="新細明體" pitchFamily="18" charset="-120"/>
                  </a:rPr>
                  <a:t>normalizing </a:t>
                </a:r>
                <a:r>
                  <a:rPr lang="en-US" altLang="zh-TW" sz="1400" dirty="0">
                    <a:ea typeface="新細明體" pitchFamily="18" charset="-120"/>
                  </a:rPr>
                  <a:t>transformation </a:t>
                </a:r>
                <a:r>
                  <a:rPr lang="en-US" altLang="zh-TW" sz="1400" dirty="0" smtClean="0">
                    <a:ea typeface="新細明體" pitchFamily="18" charset="-120"/>
                  </a:rPr>
                  <a:t>consists </a:t>
                </a:r>
                <a:r>
                  <a:rPr lang="en-US" altLang="zh-TW" sz="1400" dirty="0">
                    <a:ea typeface="新細明體" pitchFamily="18" charset="-120"/>
                  </a:rPr>
                  <a:t>of translations, rotations and scales (also invertible); but the </a:t>
                </a:r>
                <a:r>
                  <a:rPr lang="en-US" altLang="zh-TW" sz="1400" dirty="0" smtClean="0">
                    <a:ea typeface="新細明體" pitchFamily="18" charset="-120"/>
                  </a:rPr>
                  <a:t>perspective </a:t>
                </a:r>
                <a:r>
                  <a:rPr lang="en-US" altLang="zh-TW" sz="1400" dirty="0">
                    <a:ea typeface="新細明體" pitchFamily="18" charset="-120"/>
                  </a:rPr>
                  <a:t>transformation is not invertible! (Now you see why we used </a:t>
                </a:r>
                <a:r>
                  <a:rPr lang="en-US" altLang="zh-TW" sz="1400" dirty="0" smtClean="0">
                    <a:ea typeface="新細明體" pitchFamily="18" charset="-120"/>
                  </a:rPr>
                  <a:t> perspective </a:t>
                </a:r>
                <a:r>
                  <a:rPr lang="en-US" altLang="zh-TW" sz="1400" dirty="0">
                    <a:ea typeface="新細明體" pitchFamily="18" charset="-120"/>
                  </a:rPr>
                  <a:t>view volume directly rather than </a:t>
                </a:r>
                <a:r>
                  <a:rPr lang="en-US" altLang="zh-TW" sz="1400" dirty="0" smtClean="0">
                    <a:ea typeface="新細明體" pitchFamily="18" charset="-120"/>
                  </a:rPr>
                  <a:t>de-</a:t>
                </a:r>
                <a:r>
                  <a:rPr lang="en-US" altLang="zh-TW" sz="1400" dirty="0" err="1" smtClean="0">
                    <a:ea typeface="新細明體" pitchFamily="18" charset="-120"/>
                  </a:rPr>
                  <a:t>perspectivizing</a:t>
                </a:r>
                <a:r>
                  <a:rPr lang="en-US" altLang="zh-TW" sz="1400" dirty="0" smtClean="0">
                    <a:ea typeface="新細明體" pitchFamily="18" charset="-120"/>
                  </a:rPr>
                  <a:t>/unhinging it : recall slide </a:t>
                </a:r>
                <a:r>
                  <a:rPr lang="en-US" altLang="zh-TW" sz="1400" dirty="0">
                    <a:ea typeface="新細明體" pitchFamily="18" charset="-120"/>
                  </a:rPr>
                  <a:t>9</a:t>
                </a:r>
                <a:r>
                  <a:rPr lang="en-US" altLang="zh-TW" sz="1400" dirty="0" smtClean="0">
                    <a:ea typeface="新細明體" pitchFamily="18" charset="-120"/>
                  </a:rPr>
                  <a:t>)</a:t>
                </a:r>
                <a:endParaRPr lang="en-US" altLang="zh-TW" sz="1400" dirty="0">
                  <a:ea typeface="新細明體" pitchFamily="18" charset="-120"/>
                </a:endParaRPr>
              </a:p>
              <a:p>
                <a:pPr marL="342900" indent="-342900">
                  <a:lnSpc>
                    <a:spcPct val="90000"/>
                  </a:lnSpc>
                  <a:spcBef>
                    <a:spcPct val="20000"/>
                  </a:spcBef>
                </a:pPr>
                <a:r>
                  <a:rPr lang="en-US" altLang="zh-TW" sz="1600" dirty="0">
                    <a:ea typeface="新細明體" pitchFamily="18" charset="-120"/>
                  </a:rPr>
                  <a:t>When you’re done, you get a </a:t>
                </a:r>
                <a:r>
                  <a:rPr lang="en-US" altLang="zh-TW" sz="1600" i="1" dirty="0">
                    <a:ea typeface="新細明體" pitchFamily="18" charset="-120"/>
                  </a:rPr>
                  <a:t>t</a:t>
                </a:r>
                <a:r>
                  <a:rPr lang="en-US" altLang="zh-TW" sz="1600" dirty="0">
                    <a:ea typeface="新細明體" pitchFamily="18" charset="-120"/>
                  </a:rPr>
                  <a:t>-value</a:t>
                </a:r>
              </a:p>
              <a:p>
                <a:pPr marL="342900" indent="-342900">
                  <a:lnSpc>
                    <a:spcPct val="90000"/>
                  </a:lnSpc>
                  <a:spcBef>
                    <a:spcPct val="20000"/>
                  </a:spcBef>
                </a:pPr>
                <a:r>
                  <a:rPr lang="en-US" altLang="zh-TW" sz="1600" dirty="0">
                    <a:ea typeface="新細明體" pitchFamily="18" charset="-120"/>
                  </a:rPr>
                  <a:t>This </a:t>
                </a:r>
                <a:r>
                  <a:rPr lang="en-US" altLang="zh-TW" sz="1600" i="1" dirty="0">
                    <a:ea typeface="新細明體" pitchFamily="18" charset="-120"/>
                  </a:rPr>
                  <a:t>t</a:t>
                </a:r>
                <a:r>
                  <a:rPr lang="en-US" altLang="zh-TW" sz="1600" dirty="0">
                    <a:ea typeface="新細明體" pitchFamily="18" charset="-120"/>
                  </a:rPr>
                  <a:t> can be used in two ways:</a:t>
                </a:r>
              </a:p>
              <a:p>
                <a:pPr marL="742950" lvl="1" indent="-285750">
                  <a:lnSpc>
                    <a:spcPct val="90000"/>
                  </a:lnSpc>
                  <a:spcBef>
                    <a:spcPct val="20000"/>
                  </a:spcBef>
                  <a:buNone/>
                </a:pPr>
                <a:r>
                  <a:rPr lang="en-US" altLang="zh-TW" sz="1400" dirty="0">
                    <a:ea typeface="新細明體" pitchFamily="18" charset="-120"/>
                  </a:rPr>
                  <a:t>-	</a:t>
                </a:r>
                <a14:m>
                  <m:oMath xmlns:m="http://schemas.openxmlformats.org/officeDocument/2006/math">
                    <m:r>
                      <a:rPr lang="en-US" altLang="zh-TW" sz="1600" b="1" i="1" dirty="0" smtClean="0">
                        <a:latin typeface="Cambria Math"/>
                        <a:ea typeface="新細明體" pitchFamily="18" charset="-120"/>
                      </a:rPr>
                      <m:t>𝑷</m:t>
                    </m:r>
                    <m:r>
                      <a:rPr lang="en-US" altLang="zh-TW" sz="1600" i="1" dirty="0" smtClean="0">
                        <a:latin typeface="Cambria Math"/>
                        <a:ea typeface="新細明體" pitchFamily="18" charset="-120"/>
                      </a:rPr>
                      <m:t>+</m:t>
                    </m:r>
                    <m:r>
                      <a:rPr lang="en-US" altLang="zh-TW" sz="1600" i="1" dirty="0" smtClean="0">
                        <a:latin typeface="Cambria Math"/>
                        <a:ea typeface="新細明體" pitchFamily="18" charset="-120"/>
                      </a:rPr>
                      <m:t>𝑡</m:t>
                    </m:r>
                    <m:r>
                      <a:rPr lang="en-US" altLang="zh-TW" sz="1600" b="1" i="1" dirty="0" smtClean="0">
                        <a:latin typeface="Cambria Math"/>
                        <a:ea typeface="新細明體" pitchFamily="18" charset="-120"/>
                      </a:rPr>
                      <m:t>𝒅</m:t>
                    </m:r>
                    <m:r>
                      <a:rPr lang="en-US" altLang="zh-TW" sz="1400" i="1" dirty="0" smtClean="0">
                        <a:latin typeface="Cambria Math"/>
                        <a:ea typeface="新細明體" pitchFamily="18" charset="-120"/>
                      </a:rPr>
                      <m:t> </m:t>
                    </m:r>
                    <m:r>
                      <a:rPr lang="en-US" altLang="zh-TW" sz="1400" b="0" i="0" dirty="0" smtClean="0">
                        <a:latin typeface="Cambria Math"/>
                        <a:ea typeface="新細明體" pitchFamily="18" charset="-120"/>
                      </a:rPr>
                      <m:t> </m:t>
                    </m:r>
                  </m:oMath>
                </a14:m>
                <a:r>
                  <a:rPr lang="en-US" altLang="zh-TW" sz="1400" dirty="0" smtClean="0">
                    <a:ea typeface="新細明體" pitchFamily="18" charset="-120"/>
                  </a:rPr>
                  <a:t> is </a:t>
                </a:r>
                <a:r>
                  <a:rPr lang="en-US" altLang="zh-TW" sz="1400" dirty="0">
                    <a:ea typeface="新細明體" pitchFamily="18" charset="-120"/>
                  </a:rPr>
                  <a:t>the world-space location of the intersection between ray and transformed object</a:t>
                </a:r>
              </a:p>
              <a:p>
                <a:pPr marL="742950" lvl="1" indent="-285750">
                  <a:lnSpc>
                    <a:spcPct val="90000"/>
                  </a:lnSpc>
                  <a:spcBef>
                    <a:spcPct val="20000"/>
                  </a:spcBef>
                  <a:buFontTx/>
                  <a:buChar char="-"/>
                </a:pPr>
                <a14:m>
                  <m:oMath xmlns:m="http://schemas.openxmlformats.org/officeDocument/2006/math">
                    <m:acc>
                      <m:accPr>
                        <m:chr m:val="̃"/>
                        <m:ctrlPr>
                          <a:rPr lang="en-US" altLang="zh-TW" sz="1600" i="1" smtClean="0">
                            <a:latin typeface="Cambria Math"/>
                            <a:ea typeface="新細明體" pitchFamily="18" charset="-120"/>
                          </a:rPr>
                        </m:ctrlPr>
                      </m:accPr>
                      <m:e>
                        <m:r>
                          <a:rPr lang="en-US" altLang="zh-TW" sz="1600" b="1" i="1" smtClean="0">
                            <a:latin typeface="Cambria Math"/>
                            <a:ea typeface="新細明體" pitchFamily="18" charset="-120"/>
                          </a:rPr>
                          <m:t>𝑷</m:t>
                        </m:r>
                      </m:e>
                    </m:acc>
                    <m:r>
                      <a:rPr lang="en-US" altLang="zh-TW" sz="1600" b="0" i="1" dirty="0" smtClean="0">
                        <a:latin typeface="Cambria Math"/>
                        <a:ea typeface="新細明體" pitchFamily="18" charset="-120"/>
                      </a:rPr>
                      <m:t>+</m:t>
                    </m:r>
                    <m:r>
                      <a:rPr lang="en-US" altLang="zh-TW" sz="1600" b="0" i="1" dirty="0" smtClean="0">
                        <a:latin typeface="Cambria Math"/>
                        <a:ea typeface="新細明體" pitchFamily="18" charset="-120"/>
                      </a:rPr>
                      <m:t>𝑡</m:t>
                    </m:r>
                    <m:acc>
                      <m:accPr>
                        <m:chr m:val="̃"/>
                        <m:ctrlPr>
                          <a:rPr lang="en-US" altLang="zh-TW" sz="1600" b="1" i="1" dirty="0" smtClean="0">
                            <a:latin typeface="Cambria Math"/>
                            <a:ea typeface="新細明體" pitchFamily="18" charset="-120"/>
                          </a:rPr>
                        </m:ctrlPr>
                      </m:accPr>
                      <m:e>
                        <m:r>
                          <a:rPr lang="en-US" altLang="zh-TW" sz="1600" b="1" i="1" dirty="0" smtClean="0">
                            <a:latin typeface="Cambria Math"/>
                            <a:ea typeface="新細明體" pitchFamily="18" charset="-120"/>
                          </a:rPr>
                          <m:t>𝒅</m:t>
                        </m:r>
                      </m:e>
                    </m:acc>
                  </m:oMath>
                </a14:m>
                <a:r>
                  <a:rPr lang="en-US" altLang="zh-TW" sz="1600" i="1" dirty="0" smtClean="0">
                    <a:latin typeface="Times New Roman" pitchFamily="18" charset="0"/>
                    <a:ea typeface="新細明體" pitchFamily="18" charset="-120"/>
                  </a:rPr>
                  <a:t>  </a:t>
                </a:r>
                <a:r>
                  <a:rPr lang="en-US" altLang="zh-TW" sz="1400" dirty="0" smtClean="0">
                    <a:ea typeface="新細明體" pitchFamily="18" charset="-120"/>
                  </a:rPr>
                  <a:t>is </a:t>
                </a:r>
                <a:r>
                  <a:rPr lang="en-US" altLang="zh-TW" sz="1400" dirty="0">
                    <a:ea typeface="新細明體" pitchFamily="18" charset="-120"/>
                  </a:rPr>
                  <a:t>the corresponding point on untransformed object (in object space</a:t>
                </a:r>
                <a:r>
                  <a:rPr lang="en-US" altLang="zh-TW" sz="1400" dirty="0" smtClean="0">
                    <a:ea typeface="新細明體" pitchFamily="18" charset="-120"/>
                  </a:rPr>
                  <a:t>)</a:t>
                </a:r>
              </a:p>
              <a:p>
                <a:pPr marL="742950" lvl="1" indent="-285750">
                  <a:lnSpc>
                    <a:spcPct val="90000"/>
                  </a:lnSpc>
                  <a:spcBef>
                    <a:spcPct val="20000"/>
                  </a:spcBef>
                  <a:buFontTx/>
                  <a:buChar char="-"/>
                </a:pPr>
                <a:endParaRPr lang="en-US" altLang="zh-TW" sz="1400" dirty="0">
                  <a:ea typeface="新細明體" pitchFamily="18" charset="-120"/>
                </a:endParaRPr>
              </a:p>
              <a:p>
                <a:pPr marL="742950" lvl="1" indent="-285750">
                  <a:lnSpc>
                    <a:spcPct val="90000"/>
                  </a:lnSpc>
                  <a:spcBef>
                    <a:spcPct val="20000"/>
                  </a:spcBef>
                  <a:buFontTx/>
                  <a:buChar char="-"/>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mc:Choice>
        <mc:Fallback>
          <p:sp>
            <p:nvSpPr>
              <p:cNvPr id="5" name="Content Placeholder 4"/>
              <p:cNvSpPr>
                <a:spLocks noGrp="1" noRot="1" noChangeAspect="1" noMove="1" noResize="1" noEditPoints="1" noAdjustHandles="1" noChangeArrowheads="1" noChangeShapeType="1" noTextEdit="1"/>
              </p:cNvSpPr>
              <p:nvPr>
                <p:ph sz="quarter" idx="1"/>
              </p:nvPr>
            </p:nvSpPr>
            <p:spPr>
              <a:xfrm>
                <a:off x="457200" y="914401"/>
                <a:ext cx="8229600" cy="3829049"/>
              </a:xfrm>
              <a:blipFill rotWithShape="1">
                <a:blip r:embed="rId2"/>
                <a:stretch>
                  <a:fillRect t="-1274" r="-889"/>
                </a:stretch>
              </a:blipFill>
            </p:spPr>
            <p:txBody>
              <a:bodyPr/>
              <a:lstStyle/>
              <a:p>
                <a:r>
                  <a:rPr lang="en-US">
                    <a:noFill/>
                  </a:rPr>
                  <a:t> </a:t>
                </a:r>
              </a:p>
            </p:txBody>
          </p:sp>
        </mc:Fallback>
      </mc:AlternateContent>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World Space vs. Object Space</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23</a:t>
            </a:fld>
            <a:r>
              <a:rPr lang="en-US" dirty="0" smtClean="0"/>
              <a:t> of 48</a:t>
            </a:r>
            <a:endParaRPr lang="en-US" dirty="0"/>
          </a:p>
        </p:txBody>
      </p:sp>
    </p:spTree>
    <p:extLst>
      <p:ext uri="{BB962C8B-B14F-4D97-AF65-F5344CB8AC3E}">
        <p14:creationId xmlns:p14="http://schemas.microsoft.com/office/powerpoint/2010/main" val="17207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0" indent="0">
              <a:lnSpc>
                <a:spcPct val="90000"/>
              </a:lnSpc>
              <a:spcBef>
                <a:spcPct val="20000"/>
              </a:spcBef>
              <a:buNone/>
            </a:pPr>
            <a:r>
              <a:rPr lang="en-US" altLang="zh-TW" sz="1600" dirty="0" smtClean="0">
                <a:solidFill>
                  <a:srgbClr val="0070C0"/>
                </a:solidFill>
                <a:ea typeface="新細明體" pitchFamily="18" charset="-120"/>
              </a:rPr>
              <a:t>Normal vector to implicit surfaces</a:t>
            </a:r>
          </a:p>
          <a:p>
            <a:pPr marL="342900" indent="-342900">
              <a:lnSpc>
                <a:spcPct val="90000"/>
              </a:lnSpc>
              <a:spcBef>
                <a:spcPct val="20000"/>
              </a:spcBef>
            </a:pPr>
            <a:r>
              <a:rPr lang="en-US" altLang="zh-TW" sz="1600" dirty="0">
                <a:ea typeface="新細明體" pitchFamily="18" charset="-120"/>
              </a:rPr>
              <a:t>For illumination, you need </a:t>
            </a:r>
            <a:r>
              <a:rPr lang="en-US" altLang="zh-TW" sz="1600" dirty="0" smtClean="0">
                <a:ea typeface="新細明體" pitchFamily="18" charset="-120"/>
              </a:rPr>
              <a:t>to know the normal </a:t>
            </a:r>
            <a:r>
              <a:rPr lang="en-US" altLang="zh-TW" sz="1600" dirty="0">
                <a:ea typeface="新細明體" pitchFamily="18" charset="-120"/>
              </a:rPr>
              <a:t>at the point of intersection in </a:t>
            </a:r>
            <a:r>
              <a:rPr lang="en-US" altLang="zh-TW" sz="1600" dirty="0">
                <a:solidFill>
                  <a:srgbClr val="FF0000"/>
                </a:solidFill>
                <a:ea typeface="新細明體" pitchFamily="18" charset="-120"/>
              </a:rPr>
              <a:t>world space</a:t>
            </a:r>
          </a:p>
          <a:p>
            <a:pPr marL="342900" indent="-342900">
              <a:lnSpc>
                <a:spcPct val="90000"/>
              </a:lnSpc>
              <a:spcBef>
                <a:spcPct val="20000"/>
              </a:spcBef>
            </a:pPr>
            <a:r>
              <a:rPr lang="en-US" altLang="zh-TW" sz="1600" dirty="0" smtClean="0">
                <a:ea typeface="新細明體" pitchFamily="18" charset="-120"/>
              </a:rPr>
              <a:t>Instead,   </a:t>
            </a:r>
            <a:r>
              <a:rPr lang="en-US" altLang="zh-TW" sz="1600" dirty="0">
                <a:ea typeface="新細明體" pitchFamily="18" charset="-120"/>
              </a:rPr>
              <a:t>start by solving for </a:t>
            </a:r>
            <a:r>
              <a:rPr lang="en-US" altLang="zh-TW" sz="1600" dirty="0" smtClean="0">
                <a:ea typeface="新細明體" pitchFamily="18" charset="-120"/>
              </a:rPr>
              <a:t> point </a:t>
            </a:r>
            <a:r>
              <a:rPr lang="en-US" altLang="zh-TW" sz="1600" dirty="0">
                <a:ea typeface="新細明體" pitchFamily="18" charset="-120"/>
              </a:rPr>
              <a:t>of intersection in </a:t>
            </a:r>
            <a:r>
              <a:rPr lang="en-US" altLang="zh-TW" sz="1600" dirty="0" smtClean="0">
                <a:ea typeface="新細明體" pitchFamily="18" charset="-120"/>
              </a:rPr>
              <a:t> object's </a:t>
            </a:r>
            <a:r>
              <a:rPr lang="en-US" altLang="zh-TW" sz="1600" dirty="0">
                <a:ea typeface="新細明體" pitchFamily="18" charset="-120"/>
              </a:rPr>
              <a:t>own space and </a:t>
            </a:r>
            <a:r>
              <a:rPr lang="en-US" altLang="zh-TW" sz="1600" dirty="0" smtClean="0">
                <a:ea typeface="新細明體" pitchFamily="18" charset="-120"/>
              </a:rPr>
              <a:t>compute </a:t>
            </a:r>
            <a:r>
              <a:rPr lang="en-US" altLang="zh-TW" sz="1600" dirty="0" err="1" smtClean="0">
                <a:ea typeface="新細明體" pitchFamily="18" charset="-120"/>
              </a:rPr>
              <a:t>th</a:t>
            </a:r>
            <a:r>
              <a:rPr lang="en-US" altLang="zh-TW" sz="1600" dirty="0" smtClean="0">
                <a:ea typeface="新細明體" pitchFamily="18" charset="-120"/>
              </a:rPr>
              <a:t> e </a:t>
            </a:r>
            <a:r>
              <a:rPr lang="en-US" altLang="zh-TW" sz="1600" dirty="0">
                <a:ea typeface="新細明體" pitchFamily="18" charset="-120"/>
              </a:rPr>
              <a:t>normal </a:t>
            </a:r>
            <a:r>
              <a:rPr lang="en-US" altLang="zh-TW" sz="1600" dirty="0" smtClean="0">
                <a:ea typeface="新細明體" pitchFamily="18" charset="-120"/>
              </a:rPr>
              <a:t>there. Then  </a:t>
            </a:r>
            <a:r>
              <a:rPr lang="en-US" altLang="zh-TW" sz="1600" dirty="0">
                <a:ea typeface="新細明體" pitchFamily="18" charset="-120"/>
              </a:rPr>
              <a:t>transform </a:t>
            </a:r>
            <a:r>
              <a:rPr lang="en-US" altLang="zh-TW" sz="1600" dirty="0" smtClean="0">
                <a:ea typeface="新細明體" pitchFamily="18" charset="-120"/>
              </a:rPr>
              <a:t>this </a:t>
            </a:r>
            <a:r>
              <a:rPr lang="en-US" altLang="zh-TW" sz="1600" dirty="0">
                <a:ea typeface="新細明體" pitchFamily="18" charset="-120"/>
              </a:rPr>
              <a:t>object space normal to </a:t>
            </a:r>
            <a:r>
              <a:rPr lang="en-US" altLang="zh-TW" sz="1600" dirty="0" smtClean="0">
                <a:ea typeface="新細明體" pitchFamily="18" charset="-120"/>
              </a:rPr>
              <a:t>world </a:t>
            </a:r>
            <a:r>
              <a:rPr lang="en-US" altLang="zh-TW" sz="1600" dirty="0">
                <a:ea typeface="新細明體" pitchFamily="18" charset="-120"/>
              </a:rPr>
              <a:t>space</a:t>
            </a: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r>
              <a:rPr lang="en-US" altLang="zh-TW" sz="1600" dirty="0">
                <a:ea typeface="新細明體" pitchFamily="18" charset="-120"/>
              </a:rPr>
              <a:t>If a surface bounds a solid whose interior is given </a:t>
            </a:r>
            <a:r>
              <a:rPr lang="en-US" altLang="zh-TW" sz="1600" dirty="0" smtClean="0">
                <a:ea typeface="新細明體" pitchFamily="18" charset="-120"/>
              </a:rPr>
              <a:t>by</a:t>
            </a:r>
          </a:p>
          <a:p>
            <a:pPr marL="342900" indent="-342900">
              <a:lnSpc>
                <a:spcPct val="90000"/>
              </a:lnSpc>
              <a:spcBef>
                <a:spcPct val="20000"/>
              </a:spcBef>
            </a:pPr>
            <a:endParaRPr lang="en-US" altLang="zh-TW" sz="5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a:lnSpc>
                <a:spcPct val="90000"/>
              </a:lnSpc>
              <a:spcBef>
                <a:spcPct val="20000"/>
              </a:spcBef>
            </a:pPr>
            <a:r>
              <a:rPr lang="en-US" altLang="zh-TW" sz="1600" dirty="0" smtClean="0">
                <a:ea typeface="新細明體" pitchFamily="18" charset="-120"/>
              </a:rPr>
              <a:t> Then we can find a </a:t>
            </a:r>
            <a:r>
              <a:rPr lang="en-US" altLang="zh-TW" sz="1600" dirty="0">
                <a:ea typeface="新細明體" pitchFamily="18" charset="-120"/>
              </a:rPr>
              <a:t>normal vector at </a:t>
            </a:r>
            <a:r>
              <a:rPr lang="en-US" altLang="zh-TW" sz="1600" dirty="0" smtClean="0">
                <a:ea typeface="新細明體" pitchFamily="18" charset="-120"/>
              </a:rPr>
              <a:t>point (</a:t>
            </a:r>
            <a:r>
              <a:rPr lang="en-US" altLang="zh-TW" sz="1600" i="1" dirty="0" smtClean="0">
                <a:ea typeface="新細明體" pitchFamily="18" charset="-120"/>
              </a:rPr>
              <a:t>x</a:t>
            </a:r>
            <a:r>
              <a:rPr lang="en-US" altLang="zh-TW" sz="1600" dirty="0">
                <a:ea typeface="新細明體" pitchFamily="18" charset="-120"/>
              </a:rPr>
              <a:t>, </a:t>
            </a:r>
            <a:r>
              <a:rPr lang="en-US" altLang="zh-TW" sz="1600" i="1" dirty="0">
                <a:ea typeface="新細明體" pitchFamily="18" charset="-120"/>
              </a:rPr>
              <a:t>y</a:t>
            </a:r>
            <a:r>
              <a:rPr lang="en-US" altLang="zh-TW" sz="1600" dirty="0">
                <a:ea typeface="新細明體" pitchFamily="18" charset="-120"/>
              </a:rPr>
              <a:t>, </a:t>
            </a:r>
            <a:r>
              <a:rPr lang="en-US" altLang="zh-TW" sz="1600" i="1" dirty="0">
                <a:ea typeface="新細明體" pitchFamily="18" charset="-120"/>
              </a:rPr>
              <a:t>z</a:t>
            </a:r>
            <a:r>
              <a:rPr lang="en-US" altLang="zh-TW" sz="1600" dirty="0">
                <a:ea typeface="新細明體" pitchFamily="18" charset="-120"/>
              </a:rPr>
              <a:t>) via </a:t>
            </a:r>
            <a:r>
              <a:rPr lang="en-US" altLang="zh-TW" sz="1600" i="1" dirty="0">
                <a:ea typeface="新細明體" pitchFamily="18" charset="-120"/>
              </a:rPr>
              <a:t>gradient</a:t>
            </a:r>
            <a:r>
              <a:rPr lang="en-US" altLang="zh-TW" sz="1600" dirty="0">
                <a:ea typeface="新細明體" pitchFamily="18" charset="-120"/>
              </a:rPr>
              <a:t> at that point:</a:t>
            </a:r>
          </a:p>
          <a:p>
            <a:pPr marL="342900" indent="-342900">
              <a:lnSpc>
                <a:spcPct val="90000"/>
              </a:lnSpc>
              <a:spcBef>
                <a:spcPct val="20000"/>
              </a:spcBef>
              <a:buNone/>
            </a:pPr>
            <a:endParaRPr lang="en-US" altLang="zh-TW" sz="1600" dirty="0">
              <a:ea typeface="新細明體" pitchFamily="18" charset="-120"/>
            </a:endParaRPr>
          </a:p>
          <a:p>
            <a:pPr marL="342900" indent="-342900">
              <a:lnSpc>
                <a:spcPct val="90000"/>
              </a:lnSpc>
              <a:spcBef>
                <a:spcPct val="20000"/>
              </a:spcBef>
              <a:buNone/>
            </a:pPr>
            <a:endParaRPr lang="en-US" altLang="zh-TW" sz="1600" dirty="0">
              <a:ea typeface="新細明體" pitchFamily="18" charset="-120"/>
            </a:endParaRPr>
          </a:p>
          <a:p>
            <a:pPr marL="342900" indent="-342900">
              <a:lnSpc>
                <a:spcPct val="90000"/>
              </a:lnSpc>
              <a:spcBef>
                <a:spcPct val="20000"/>
              </a:spcBef>
            </a:pPr>
            <a:r>
              <a:rPr lang="en-US" altLang="zh-TW" sz="1600" dirty="0">
                <a:ea typeface="新細明體" pitchFamily="18" charset="-120"/>
              </a:rPr>
              <a:t>Recall that the gradient is a vector with three components, the partial derivatives:</a:t>
            </a: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buNone/>
            </a:pPr>
            <a:endParaRPr lang="en-US" altLang="zh-TW" sz="1600" dirty="0">
              <a:ea typeface="新細明體" pitchFamily="18" charset="-120"/>
            </a:endParaRPr>
          </a:p>
          <a:p>
            <a:pPr marL="342900" indent="-342900">
              <a:lnSpc>
                <a:spcPct val="90000"/>
              </a:lnSpc>
              <a:spcBef>
                <a:spcPct val="20000"/>
              </a:spcBef>
            </a:pPr>
            <a:endParaRPr lang="en-US" altLang="zh-TW" sz="1200" dirty="0">
              <a:ea typeface="新細明體" pitchFamily="18" charset="-120"/>
            </a:endParaRPr>
          </a:p>
          <a:p>
            <a:pPr marL="742950" lvl="1" indent="-285750">
              <a:lnSpc>
                <a:spcPct val="90000"/>
              </a:lnSpc>
              <a:spcBef>
                <a:spcPct val="20000"/>
              </a:spcBef>
              <a:buNone/>
            </a:pPr>
            <a:endParaRPr lang="zh-TW" altLang="en-US" sz="14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Normal Vectors at Intersection Points (1/4)</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02109676"/>
              </p:ext>
            </p:extLst>
          </p:nvPr>
        </p:nvGraphicFramePr>
        <p:xfrm>
          <a:off x="3505201" y="2495549"/>
          <a:ext cx="1275797" cy="304668"/>
        </p:xfrm>
        <a:graphic>
          <a:graphicData uri="http://schemas.openxmlformats.org/presentationml/2006/ole">
            <mc:AlternateContent xmlns:mc="http://schemas.openxmlformats.org/markup-compatibility/2006">
              <mc:Choice xmlns:v="urn:schemas-microsoft-com:vml" Requires="v">
                <p:oleObj spid="_x0000_s7815" name="Equation" r:id="rId3" imgW="850531" imgH="203112" progId="Equation.3">
                  <p:embed/>
                </p:oleObj>
              </mc:Choice>
              <mc:Fallback>
                <p:oleObj name="Equation" r:id="rId3" imgW="850531" imgH="203112" progId="Equation.3">
                  <p:embed/>
                  <p:pic>
                    <p:nvPicPr>
                      <p:cNvPr id="0" name="Picture 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2495549"/>
                        <a:ext cx="1275797" cy="3046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08832054"/>
              </p:ext>
            </p:extLst>
          </p:nvPr>
        </p:nvGraphicFramePr>
        <p:xfrm>
          <a:off x="3459164" y="3251596"/>
          <a:ext cx="1362118" cy="294512"/>
        </p:xfrm>
        <a:graphic>
          <a:graphicData uri="http://schemas.openxmlformats.org/presentationml/2006/ole">
            <mc:AlternateContent xmlns:mc="http://schemas.openxmlformats.org/markup-compatibility/2006">
              <mc:Choice xmlns:v="urn:schemas-microsoft-com:vml" Requires="v">
                <p:oleObj spid="_x0000_s7816" name="Equation" r:id="rId5" imgW="939392" imgH="203112" progId="Equation.3">
                  <p:embed/>
                </p:oleObj>
              </mc:Choice>
              <mc:Fallback>
                <p:oleObj name="Equation" r:id="rId5" imgW="939392" imgH="203112" progId="Equation.3">
                  <p:embed/>
                  <p:pic>
                    <p:nvPicPr>
                      <p:cNvPr id="0" name="Picture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9164" y="3251596"/>
                        <a:ext cx="1362118" cy="29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69951446"/>
              </p:ext>
            </p:extLst>
          </p:nvPr>
        </p:nvGraphicFramePr>
        <p:xfrm>
          <a:off x="1600191" y="3952874"/>
          <a:ext cx="4862195" cy="708660"/>
        </p:xfrm>
        <a:graphic>
          <a:graphicData uri="http://schemas.openxmlformats.org/presentationml/2006/ole">
            <mc:AlternateContent xmlns:mc="http://schemas.openxmlformats.org/markup-compatibility/2006">
              <mc:Choice xmlns:v="urn:schemas-microsoft-com:vml" Requires="v">
                <p:oleObj spid="_x0000_s7817" name="Equation" r:id="rId7" imgW="3136900" imgH="457200" progId="Equation.3">
                  <p:embed/>
                </p:oleObj>
              </mc:Choice>
              <mc:Fallback>
                <p:oleObj name="Equation" r:id="rId7" imgW="3136900" imgH="457200" progId="Equation.3">
                  <p:embed/>
                  <p:pic>
                    <p:nvPicPr>
                      <p:cNvPr id="0" name="Picture 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191" y="3952874"/>
                        <a:ext cx="4862195" cy="7086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4"/>
          </p:nvPr>
        </p:nvSpPr>
        <p:spPr/>
        <p:txBody>
          <a:bodyPr/>
          <a:lstStyle/>
          <a:p>
            <a:fld id="{878FC6C6-EB77-4A33-8CE7-3A064FF17C51}" type="slidenum">
              <a:rPr lang="en-US" smtClean="0"/>
              <a:pPr/>
              <a:t>24</a:t>
            </a:fld>
            <a:r>
              <a:rPr lang="en-US" dirty="0" smtClean="0"/>
              <a:t> of 48</a:t>
            </a:r>
            <a:endParaRPr lang="en-US" dirty="0"/>
          </a:p>
        </p:txBody>
      </p:sp>
    </p:spTree>
    <p:extLst>
      <p:ext uri="{BB962C8B-B14F-4D97-AF65-F5344CB8AC3E}">
        <p14:creationId xmlns:p14="http://schemas.microsoft.com/office/powerpoint/2010/main" val="91592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790949"/>
          </a:xfrm>
        </p:spPr>
        <p:txBody>
          <a:bodyPr>
            <a:noAutofit/>
          </a:bodyPr>
          <a:lstStyle/>
          <a:p>
            <a:pPr marL="0" indent="0">
              <a:lnSpc>
                <a:spcPct val="90000"/>
              </a:lnSpc>
              <a:spcBef>
                <a:spcPct val="20000"/>
              </a:spcBef>
              <a:buNone/>
            </a:pPr>
            <a:r>
              <a:rPr lang="en-US" altLang="zh-TW" sz="1400" dirty="0" smtClean="0">
                <a:solidFill>
                  <a:srgbClr val="0070C0"/>
                </a:solidFill>
                <a:ea typeface="新細明體" pitchFamily="18" charset="-120"/>
              </a:rPr>
              <a:t>Sphere normal vector example</a:t>
            </a:r>
          </a:p>
          <a:p>
            <a:pPr marL="342900" indent="-342900">
              <a:lnSpc>
                <a:spcPct val="90000"/>
              </a:lnSpc>
              <a:spcBef>
                <a:spcPct val="20000"/>
              </a:spcBef>
            </a:pPr>
            <a:r>
              <a:rPr lang="en-US" altLang="zh-TW" sz="1400" dirty="0">
                <a:ea typeface="新細明體" pitchFamily="18" charset="-120"/>
              </a:rPr>
              <a:t>For the sphere, the equation </a:t>
            </a:r>
            <a:r>
              <a:rPr lang="en-US" altLang="zh-TW" sz="1400" dirty="0" smtClean="0">
                <a:ea typeface="新細明體" pitchFamily="18" charset="-120"/>
              </a:rPr>
              <a:t>is:</a:t>
            </a:r>
          </a:p>
          <a:p>
            <a:pPr marL="0" indent="0">
              <a:lnSpc>
                <a:spcPct val="90000"/>
              </a:lnSpc>
              <a:spcBef>
                <a:spcPct val="20000"/>
              </a:spcBef>
              <a:buNone/>
            </a:pPr>
            <a:r>
              <a:rPr lang="en-US" altLang="zh-TW" sz="1400" i="1" dirty="0" smtClean="0">
                <a:latin typeface="Times New Roman" pitchFamily="18" charset="0"/>
                <a:ea typeface="新細明體" pitchFamily="18" charset="-120"/>
              </a:rPr>
              <a:t>		               f </a:t>
            </a:r>
            <a:r>
              <a:rPr lang="en-US" altLang="zh-TW" sz="1400" dirty="0">
                <a:latin typeface="Times New Roman" pitchFamily="18" charset="0"/>
                <a:ea typeface="新細明體" pitchFamily="18" charset="-120"/>
              </a:rPr>
              <a:t>(</a:t>
            </a:r>
            <a:r>
              <a:rPr lang="en-US" altLang="zh-TW" sz="1400" i="1" dirty="0" err="1">
                <a:latin typeface="Times New Roman" pitchFamily="18" charset="0"/>
                <a:ea typeface="新細明體" pitchFamily="18" charset="-120"/>
              </a:rPr>
              <a:t>x,y,z</a:t>
            </a:r>
            <a:r>
              <a:rPr lang="en-US" altLang="zh-TW" sz="1400" dirty="0">
                <a:latin typeface="Times New Roman" pitchFamily="18" charset="0"/>
                <a:ea typeface="新細明體" pitchFamily="18" charset="-120"/>
              </a:rPr>
              <a:t>) = </a:t>
            </a:r>
            <a:r>
              <a:rPr lang="en-US" altLang="zh-TW" sz="1400" i="1" dirty="0">
                <a:latin typeface="Times New Roman" pitchFamily="18" charset="0"/>
                <a:ea typeface="新細明體" pitchFamily="18" charset="-120"/>
              </a:rPr>
              <a:t>x</a:t>
            </a:r>
            <a:r>
              <a:rPr lang="en-US" altLang="zh-TW" sz="1400" baseline="30000" dirty="0">
                <a:latin typeface="Times New Roman" pitchFamily="18" charset="0"/>
                <a:ea typeface="新細明體" pitchFamily="18" charset="-120"/>
              </a:rPr>
              <a:t>2</a:t>
            </a:r>
            <a:r>
              <a:rPr lang="en-US" altLang="zh-TW" sz="1400" dirty="0">
                <a:latin typeface="Times New Roman" pitchFamily="18" charset="0"/>
                <a:ea typeface="新細明體" pitchFamily="18" charset="-120"/>
              </a:rPr>
              <a:t> + </a:t>
            </a:r>
            <a:r>
              <a:rPr lang="en-US" altLang="zh-TW" sz="1400" i="1" dirty="0">
                <a:latin typeface="Times New Roman" pitchFamily="18" charset="0"/>
                <a:ea typeface="新細明體" pitchFamily="18" charset="-120"/>
              </a:rPr>
              <a:t>y</a:t>
            </a:r>
            <a:r>
              <a:rPr lang="en-US" altLang="zh-TW" sz="1400" baseline="30000" dirty="0">
                <a:latin typeface="Times New Roman" pitchFamily="18" charset="0"/>
                <a:ea typeface="新細明體" pitchFamily="18" charset="-120"/>
              </a:rPr>
              <a:t>2</a:t>
            </a:r>
            <a:r>
              <a:rPr lang="en-US" altLang="zh-TW" sz="1400" dirty="0">
                <a:latin typeface="Times New Roman" pitchFamily="18" charset="0"/>
                <a:ea typeface="新細明體" pitchFamily="18" charset="-120"/>
              </a:rPr>
              <a:t> + </a:t>
            </a:r>
            <a:r>
              <a:rPr lang="en-US" altLang="zh-TW" sz="1400" i="1" dirty="0">
                <a:latin typeface="Times New Roman" pitchFamily="18" charset="0"/>
                <a:ea typeface="新細明體" pitchFamily="18" charset="-120"/>
              </a:rPr>
              <a:t>z</a:t>
            </a:r>
            <a:r>
              <a:rPr lang="en-US" altLang="zh-TW" sz="1400" baseline="30000" dirty="0">
                <a:latin typeface="Times New Roman" pitchFamily="18" charset="0"/>
                <a:ea typeface="新細明體" pitchFamily="18" charset="-120"/>
              </a:rPr>
              <a:t>2</a:t>
            </a:r>
            <a:r>
              <a:rPr lang="en-US" altLang="zh-TW" sz="1400" dirty="0">
                <a:latin typeface="Times New Roman" pitchFamily="18" charset="0"/>
                <a:ea typeface="新細明體" pitchFamily="18" charset="-120"/>
              </a:rPr>
              <a:t> – 1</a:t>
            </a:r>
            <a:endParaRPr lang="en-US" altLang="zh-TW" sz="1400" b="1" i="1" dirty="0">
              <a:latin typeface="Times New Roman" pitchFamily="18" charset="0"/>
              <a:ea typeface="新細明體" pitchFamily="18" charset="-120"/>
            </a:endParaRPr>
          </a:p>
          <a:p>
            <a:pPr marL="342900" indent="-342900">
              <a:lnSpc>
                <a:spcPct val="90000"/>
              </a:lnSpc>
              <a:spcBef>
                <a:spcPct val="20000"/>
              </a:spcBef>
            </a:pPr>
            <a:endParaRPr lang="en-US" altLang="zh-TW" sz="500" dirty="0">
              <a:latin typeface="Times New Roman" pitchFamily="18" charset="0"/>
              <a:ea typeface="新細明體" pitchFamily="18" charset="-120"/>
            </a:endParaRPr>
          </a:p>
          <a:p>
            <a:pPr marL="342900" indent="-342900">
              <a:lnSpc>
                <a:spcPct val="90000"/>
              </a:lnSpc>
              <a:spcBef>
                <a:spcPct val="20000"/>
              </a:spcBef>
            </a:pPr>
            <a:r>
              <a:rPr lang="en-US" altLang="zh-TW" sz="1400" dirty="0">
                <a:ea typeface="新細明體" pitchFamily="18" charset="-120"/>
              </a:rPr>
              <a:t>The partial derivatives are</a:t>
            </a: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a:ea typeface="新細明體" pitchFamily="18" charset="-120"/>
              </a:rPr>
              <a:t>So the gradient is</a:t>
            </a: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smtClean="0">
                <a:ea typeface="新細明體" pitchFamily="18" charset="-120"/>
              </a:rPr>
              <a:t>Remember to normalize </a:t>
            </a:r>
            <a:r>
              <a:rPr lang="en-US" altLang="zh-TW" sz="1400" b="1" i="1" dirty="0">
                <a:ea typeface="新細明體" pitchFamily="18" charset="-120"/>
              </a:rPr>
              <a:t>n</a:t>
            </a:r>
            <a:r>
              <a:rPr lang="en-US" altLang="zh-TW" sz="1400" dirty="0">
                <a:ea typeface="新細明體" pitchFamily="18" charset="-120"/>
              </a:rPr>
              <a:t> before using in dot products!</a:t>
            </a:r>
          </a:p>
          <a:p>
            <a:pPr marL="342900" indent="-342900">
              <a:lnSpc>
                <a:spcPct val="90000"/>
              </a:lnSpc>
              <a:spcBef>
                <a:spcPct val="20000"/>
              </a:spcBef>
            </a:pPr>
            <a:r>
              <a:rPr lang="en-US" altLang="zh-TW" sz="1400" dirty="0">
                <a:ea typeface="新細明體" pitchFamily="18" charset="-120"/>
              </a:rPr>
              <a:t>In some degenerate cases, </a:t>
            </a:r>
            <a:r>
              <a:rPr lang="en-US" altLang="zh-TW" sz="1400" dirty="0" smtClean="0">
                <a:ea typeface="新細明體" pitchFamily="18" charset="-120"/>
              </a:rPr>
              <a:t> gradient </a:t>
            </a:r>
            <a:r>
              <a:rPr lang="en-US" altLang="zh-TW" sz="1400" dirty="0">
                <a:ea typeface="新細明體" pitchFamily="18" charset="-120"/>
              </a:rPr>
              <a:t>may be </a:t>
            </a:r>
            <a:r>
              <a:rPr lang="en-US" altLang="zh-TW" sz="1400" dirty="0" smtClean="0">
                <a:ea typeface="新細明體" pitchFamily="18" charset="-120"/>
              </a:rPr>
              <a:t>zero and </a:t>
            </a:r>
            <a:r>
              <a:rPr lang="en-US" altLang="zh-TW" sz="1400" dirty="0">
                <a:ea typeface="新細明體" pitchFamily="18" charset="-120"/>
              </a:rPr>
              <a:t>this method fails…use nearby gradient as a cheap hack</a:t>
            </a:r>
          </a:p>
          <a:p>
            <a:pPr marL="742950" lvl="1" indent="-285750">
              <a:lnSpc>
                <a:spcPct val="90000"/>
              </a:lnSpc>
              <a:spcBef>
                <a:spcPct val="20000"/>
              </a:spcBef>
              <a:buNone/>
            </a:pPr>
            <a:endParaRPr lang="zh-TW" altLang="en-US" sz="12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Normal Vectors at Intersection Points (2/4)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08390589"/>
              </p:ext>
            </p:extLst>
          </p:nvPr>
        </p:nvGraphicFramePr>
        <p:xfrm>
          <a:off x="3505201" y="1771650"/>
          <a:ext cx="1543707" cy="1329728"/>
        </p:xfrm>
        <a:graphic>
          <a:graphicData uri="http://schemas.openxmlformats.org/presentationml/2006/ole">
            <mc:AlternateContent xmlns:mc="http://schemas.openxmlformats.org/markup-compatibility/2006">
              <mc:Choice xmlns:v="urn:schemas-microsoft-com:vml" Requires="v">
                <p:oleObj spid="_x0000_s8622" name="Equation" r:id="rId3" imgW="1028254" imgH="1180588" progId="Equation.3">
                  <p:embed/>
                </p:oleObj>
              </mc:Choice>
              <mc:Fallback>
                <p:oleObj name="Equation" r:id="rId3" imgW="1028254" imgH="1180588" progId="Equation.3">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1771650"/>
                        <a:ext cx="1543707" cy="13297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142564891"/>
              </p:ext>
            </p:extLst>
          </p:nvPr>
        </p:nvGraphicFramePr>
        <p:xfrm>
          <a:off x="2667000" y="3327518"/>
          <a:ext cx="2705100" cy="304800"/>
        </p:xfrm>
        <a:graphic>
          <a:graphicData uri="http://schemas.openxmlformats.org/presentationml/2006/ole">
            <mc:AlternateContent xmlns:mc="http://schemas.openxmlformats.org/markup-compatibility/2006">
              <mc:Choice xmlns:v="urn:schemas-microsoft-com:vml" Requires="v">
                <p:oleObj spid="_x0000_s8623" name="Equation" r:id="rId5" imgW="1803400" imgH="203200" progId="Equation.3">
                  <p:embed/>
                </p:oleObj>
              </mc:Choice>
              <mc:Fallback>
                <p:oleObj name="Equation" r:id="rId5" imgW="1803400" imgH="203200" progId="Equation.3">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327518"/>
                        <a:ext cx="27051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
          </p:nvPr>
        </p:nvSpPr>
        <p:spPr/>
        <p:txBody>
          <a:bodyPr/>
          <a:lstStyle/>
          <a:p>
            <a:fld id="{878FC6C6-EB77-4A33-8CE7-3A064FF17C51}" type="slidenum">
              <a:rPr lang="en-US" smtClean="0"/>
              <a:pPr/>
              <a:t>25</a:t>
            </a:fld>
            <a:r>
              <a:rPr lang="en-US" dirty="0" smtClean="0"/>
              <a:t> of 48</a:t>
            </a:r>
            <a:endParaRPr lang="en-US" dirty="0"/>
          </a:p>
        </p:txBody>
      </p:sp>
    </p:spTree>
    <p:extLst>
      <p:ext uri="{BB962C8B-B14F-4D97-AF65-F5344CB8AC3E}">
        <p14:creationId xmlns:p14="http://schemas.microsoft.com/office/powerpoint/2010/main" val="22818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fade">
                                      <p:cBhvr>
                                        <p:cTn id="32" dur="500"/>
                                        <p:tgtEl>
                                          <p:spTgt spid="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3" end="13"/>
                                            </p:txEl>
                                          </p:spTgt>
                                        </p:tgtEl>
                                        <p:attrNameLst>
                                          <p:attrName>style.visibility</p:attrName>
                                        </p:attrNameLst>
                                      </p:cBhvr>
                                      <p:to>
                                        <p:strVal val="visible"/>
                                      </p:to>
                                    </p:set>
                                    <p:animEffect transition="in" filter="fade">
                                      <p:cBhvr>
                                        <p:cTn id="42" dur="500"/>
                                        <p:tgtEl>
                                          <p:spTgt spid="5">
                                            <p:txEl>
                                              <p:pRg st="13" end="1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fade">
                                      <p:cBhvr>
                                        <p:cTn id="47"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0" indent="0">
              <a:lnSpc>
                <a:spcPct val="90000"/>
              </a:lnSpc>
              <a:spcBef>
                <a:spcPct val="20000"/>
              </a:spcBef>
              <a:buNone/>
            </a:pPr>
            <a:r>
              <a:rPr lang="en-US" altLang="zh-TW" sz="1600" dirty="0" smtClean="0">
                <a:solidFill>
                  <a:srgbClr val="0070C0"/>
                </a:solidFill>
                <a:ea typeface="新細明體" pitchFamily="18" charset="-120"/>
              </a:rPr>
              <a:t>Transforming back to world space</a:t>
            </a:r>
          </a:p>
          <a:p>
            <a:pPr marL="342900" indent="-342900">
              <a:lnSpc>
                <a:spcPct val="90000"/>
              </a:lnSpc>
              <a:spcBef>
                <a:spcPct val="20000"/>
              </a:spcBef>
            </a:pPr>
            <a:r>
              <a:rPr lang="en-US" altLang="zh-TW" sz="1600" dirty="0" smtClean="0">
                <a:ea typeface="新細明體" pitchFamily="18" charset="-120"/>
              </a:rPr>
              <a:t>We now have </a:t>
            </a:r>
            <a:r>
              <a:rPr lang="en-US" altLang="zh-TW" sz="1600" dirty="0">
                <a:ea typeface="新細明體" pitchFamily="18" charset="-120"/>
              </a:rPr>
              <a:t>an </a:t>
            </a:r>
            <a:r>
              <a:rPr lang="en-US" altLang="zh-TW" sz="1600" dirty="0" smtClean="0">
                <a:ea typeface="新細明體" pitchFamily="18" charset="-120"/>
              </a:rPr>
              <a:t>object-space </a:t>
            </a:r>
            <a:r>
              <a:rPr lang="en-US" altLang="zh-TW" sz="1600" dirty="0">
                <a:ea typeface="新細明體" pitchFamily="18" charset="-120"/>
              </a:rPr>
              <a:t>normal vector</a:t>
            </a:r>
          </a:p>
          <a:p>
            <a:pPr marL="342900" indent="-342900">
              <a:lnSpc>
                <a:spcPct val="90000"/>
              </a:lnSpc>
              <a:spcBef>
                <a:spcPct val="20000"/>
              </a:spcBef>
            </a:pPr>
            <a:r>
              <a:rPr lang="en-US" altLang="zh-TW" sz="1600" dirty="0" smtClean="0">
                <a:ea typeface="新細明體" pitchFamily="18" charset="-120"/>
              </a:rPr>
              <a:t>We need a world-space </a:t>
            </a:r>
            <a:r>
              <a:rPr lang="en-US" altLang="zh-TW" sz="1600" dirty="0">
                <a:ea typeface="新細明體" pitchFamily="18" charset="-120"/>
              </a:rPr>
              <a:t>normal vector for </a:t>
            </a:r>
            <a:r>
              <a:rPr lang="en-US" altLang="zh-TW" sz="1600" dirty="0" smtClean="0">
                <a:ea typeface="新細明體" pitchFamily="18" charset="-120"/>
              </a:rPr>
              <a:t>the illumination equation</a:t>
            </a:r>
            <a:endParaRPr lang="en-US" altLang="zh-TW" sz="1600" dirty="0">
              <a:ea typeface="新細明體" pitchFamily="18" charset="-120"/>
            </a:endParaRPr>
          </a:p>
          <a:p>
            <a:pPr marL="342900" indent="-342900">
              <a:lnSpc>
                <a:spcPct val="90000"/>
              </a:lnSpc>
              <a:spcBef>
                <a:spcPct val="20000"/>
              </a:spcBef>
            </a:pPr>
            <a:r>
              <a:rPr lang="en-US" altLang="zh-TW" sz="1600" dirty="0" smtClean="0">
                <a:ea typeface="新細明體" pitchFamily="18" charset="-120"/>
              </a:rPr>
              <a:t>To transform an object </a:t>
            </a:r>
            <a:r>
              <a:rPr lang="en-US" altLang="zh-TW" sz="1600" dirty="0">
                <a:ea typeface="新細明體" pitchFamily="18" charset="-120"/>
              </a:rPr>
              <a:t>to world coordinates, we just multiplied </a:t>
            </a:r>
            <a:r>
              <a:rPr lang="en-US" altLang="zh-TW" sz="1600" dirty="0" smtClean="0">
                <a:ea typeface="新細明體" pitchFamily="18" charset="-120"/>
              </a:rPr>
              <a:t>its </a:t>
            </a:r>
            <a:r>
              <a:rPr lang="en-US" altLang="zh-TW" sz="1600" dirty="0">
                <a:ea typeface="新細明體" pitchFamily="18" charset="-120"/>
              </a:rPr>
              <a:t>vertices by </a:t>
            </a:r>
            <a:r>
              <a:rPr lang="en-US" altLang="zh-TW" sz="1600" i="1" dirty="0">
                <a:ea typeface="新細明體" pitchFamily="18" charset="-120"/>
              </a:rPr>
              <a:t>M</a:t>
            </a:r>
            <a:r>
              <a:rPr lang="en-US" altLang="zh-TW" sz="1600" dirty="0">
                <a:ea typeface="新細明體" pitchFamily="18" charset="-120"/>
              </a:rPr>
              <a:t>, the object’s CTM</a:t>
            </a:r>
          </a:p>
          <a:p>
            <a:pPr marL="342900" indent="-342900">
              <a:lnSpc>
                <a:spcPct val="90000"/>
              </a:lnSpc>
              <a:spcBef>
                <a:spcPct val="20000"/>
              </a:spcBef>
            </a:pPr>
            <a:r>
              <a:rPr lang="en-US" altLang="zh-TW" sz="1600" dirty="0">
                <a:ea typeface="新細明體" pitchFamily="18" charset="-120"/>
              </a:rPr>
              <a:t>Can we </a:t>
            </a:r>
            <a:r>
              <a:rPr lang="en-US" altLang="zh-TW" sz="1600" dirty="0" smtClean="0">
                <a:ea typeface="新細明體" pitchFamily="18" charset="-120"/>
              </a:rPr>
              <a:t>do the same for the </a:t>
            </a:r>
            <a:r>
              <a:rPr lang="en-US" altLang="zh-TW" sz="1600" dirty="0">
                <a:ea typeface="新細明體" pitchFamily="18" charset="-120"/>
              </a:rPr>
              <a:t>normal </a:t>
            </a:r>
            <a:r>
              <a:rPr lang="en-US" altLang="zh-TW" sz="1600" dirty="0" smtClean="0">
                <a:ea typeface="新細明體" pitchFamily="18" charset="-120"/>
              </a:rPr>
              <a:t>vector?</a:t>
            </a:r>
          </a:p>
          <a:p>
            <a:pPr marL="617220" lvl="1" indent="-342900">
              <a:lnSpc>
                <a:spcPct val="90000"/>
              </a:lnSpc>
              <a:spcBef>
                <a:spcPct val="20000"/>
              </a:spcBef>
            </a:pPr>
            <a:r>
              <a:rPr lang="en-US" altLang="zh-TW" sz="1600" dirty="0" smtClean="0">
                <a:ea typeface="新細明體" pitchFamily="18" charset="-120"/>
              </a:rPr>
              <a:t>answer: NO</a:t>
            </a:r>
          </a:p>
          <a:p>
            <a:pPr marL="0" indent="0">
              <a:lnSpc>
                <a:spcPct val="90000"/>
              </a:lnSpc>
              <a:spcBef>
                <a:spcPct val="20000"/>
              </a:spcBef>
              <a:buNone/>
            </a:pPr>
            <a:endParaRPr lang="en-US" altLang="zh-TW" sz="300" dirty="0">
              <a:ea typeface="新細明體" pitchFamily="18" charset="-120"/>
            </a:endParaRPr>
          </a:p>
          <a:p>
            <a:pPr marL="342900" indent="-342900">
              <a:lnSpc>
                <a:spcPct val="90000"/>
              </a:lnSpc>
              <a:spcBef>
                <a:spcPct val="20000"/>
              </a:spcBef>
            </a:pPr>
            <a:endParaRPr lang="en-US" altLang="zh-TW" sz="1600" dirty="0" smtClean="0">
              <a:ea typeface="新細明體" pitchFamily="18" charset="-120"/>
            </a:endParaRPr>
          </a:p>
          <a:p>
            <a:pPr marL="342900" indent="-342900">
              <a:lnSpc>
                <a:spcPct val="90000"/>
              </a:lnSpc>
              <a:spcBef>
                <a:spcPct val="20000"/>
              </a:spcBef>
            </a:pPr>
            <a:r>
              <a:rPr lang="en-US" altLang="zh-TW" sz="1600" dirty="0" smtClean="0">
                <a:ea typeface="新細明體" pitchFamily="18" charset="-120"/>
              </a:rPr>
              <a:t>Example</a:t>
            </a:r>
            <a:r>
              <a:rPr lang="en-US" altLang="zh-TW" sz="1600" dirty="0">
                <a:ea typeface="新細明體" pitchFamily="18" charset="-120"/>
              </a:rPr>
              <a:t>: say </a:t>
            </a:r>
            <a:r>
              <a:rPr lang="en-US" altLang="zh-TW" sz="1600" i="1" dirty="0">
                <a:ea typeface="新細明體" pitchFamily="18" charset="-120"/>
              </a:rPr>
              <a:t>M</a:t>
            </a:r>
            <a:r>
              <a:rPr lang="en-US" altLang="zh-TW" sz="1600" dirty="0">
                <a:ea typeface="新細明體" pitchFamily="18" charset="-120"/>
              </a:rPr>
              <a:t> scales in </a:t>
            </a:r>
            <a:r>
              <a:rPr lang="en-US" altLang="zh-TW" sz="1600" i="1" dirty="0">
                <a:ea typeface="新細明體" pitchFamily="18" charset="-120"/>
              </a:rPr>
              <a:t>x</a:t>
            </a:r>
            <a:r>
              <a:rPr lang="en-US" altLang="zh-TW" sz="1600" dirty="0">
                <a:ea typeface="新細明體" pitchFamily="18" charset="-120"/>
              </a:rPr>
              <a:t> by .5 and </a:t>
            </a:r>
            <a:r>
              <a:rPr lang="en-US" altLang="zh-TW" sz="1600" i="1" dirty="0">
                <a:ea typeface="新細明體" pitchFamily="18" charset="-120"/>
              </a:rPr>
              <a:t>y</a:t>
            </a:r>
            <a:r>
              <a:rPr lang="en-US" altLang="zh-TW" sz="1600" dirty="0">
                <a:ea typeface="新細明體" pitchFamily="18" charset="-120"/>
              </a:rPr>
              <a:t> by 2</a:t>
            </a: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smtClean="0">
              <a:ea typeface="新細明體" pitchFamily="18" charset="-120"/>
            </a:endParaRPr>
          </a:p>
          <a:p>
            <a:pPr marL="342900" indent="-342900">
              <a:lnSpc>
                <a:spcPct val="90000"/>
              </a:lnSpc>
              <a:spcBef>
                <a:spcPct val="20000"/>
              </a:spcBef>
            </a:pPr>
            <a:endParaRPr lang="en-US" altLang="zh-TW" sz="1600" dirty="0" smtClean="0">
              <a:ea typeface="新細明體" pitchFamily="18" charset="-120"/>
            </a:endParaRPr>
          </a:p>
          <a:p>
            <a:pPr marL="742950" lvl="1" indent="-285750">
              <a:lnSpc>
                <a:spcPct val="90000"/>
              </a:lnSpc>
              <a:spcBef>
                <a:spcPct val="20000"/>
              </a:spcBef>
              <a:buNone/>
            </a:pPr>
            <a:endParaRPr lang="zh-TW" altLang="en-US" sz="14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Normal Vectors at Intersection Points (3/4)</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01498562"/>
              </p:ext>
            </p:extLst>
          </p:nvPr>
        </p:nvGraphicFramePr>
        <p:xfrm>
          <a:off x="2260574" y="2394347"/>
          <a:ext cx="1904174" cy="482390"/>
        </p:xfrm>
        <a:graphic>
          <a:graphicData uri="http://schemas.openxmlformats.org/presentationml/2006/ole">
            <mc:AlternateContent xmlns:mc="http://schemas.openxmlformats.org/markup-compatibility/2006">
              <mc:Choice xmlns:v="urn:schemas-microsoft-com:vml" Requires="v">
                <p:oleObj spid="_x0000_s9431" name="Equation" r:id="rId3" imgW="952087" imgH="241195" progId="Equation.3">
                  <p:embed/>
                </p:oleObj>
              </mc:Choice>
              <mc:Fallback>
                <p:oleObj name="Equation" r:id="rId3" imgW="952087" imgH="241195"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574" y="2394347"/>
                        <a:ext cx="1904174" cy="482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46"/>
          <p:cNvGrpSpPr>
            <a:grpSpLocks/>
          </p:cNvGrpSpPr>
          <p:nvPr/>
        </p:nvGrpSpPr>
        <p:grpSpPr bwMode="auto">
          <a:xfrm>
            <a:off x="1372268" y="3231626"/>
            <a:ext cx="5714332" cy="1168924"/>
            <a:chOff x="311" y="3374"/>
            <a:chExt cx="3817" cy="1042"/>
          </a:xfrm>
        </p:grpSpPr>
        <p:sp>
          <p:nvSpPr>
            <p:cNvPr id="9" name="Line 20"/>
            <p:cNvSpPr>
              <a:spLocks noChangeShapeType="1"/>
            </p:cNvSpPr>
            <p:nvPr/>
          </p:nvSpPr>
          <p:spPr bwMode="auto">
            <a:xfrm flipV="1">
              <a:off x="528" y="4080"/>
              <a:ext cx="576" cy="336"/>
            </a:xfrm>
            <a:prstGeom prst="line">
              <a:avLst/>
            </a:prstGeom>
            <a:noFill/>
            <a:ln w="9525">
              <a:solidFill>
                <a:schemeClr val="tx1"/>
              </a:solidFill>
              <a:round/>
              <a:headEnd/>
              <a:tailEnd/>
            </a:ln>
          </p:spPr>
          <p:txBody>
            <a:bodyPr>
              <a:spAutoFit/>
            </a:bodyPr>
            <a:lstStyle/>
            <a:p>
              <a:endParaRPr lang="en-US"/>
            </a:p>
          </p:txBody>
        </p:sp>
        <p:sp>
          <p:nvSpPr>
            <p:cNvPr id="10" name="Line 21"/>
            <p:cNvSpPr>
              <a:spLocks noChangeShapeType="1"/>
            </p:cNvSpPr>
            <p:nvPr/>
          </p:nvSpPr>
          <p:spPr bwMode="auto">
            <a:xfrm>
              <a:off x="1104" y="4080"/>
              <a:ext cx="576" cy="336"/>
            </a:xfrm>
            <a:prstGeom prst="line">
              <a:avLst/>
            </a:prstGeom>
            <a:noFill/>
            <a:ln w="9525">
              <a:solidFill>
                <a:schemeClr val="tx1"/>
              </a:solidFill>
              <a:round/>
              <a:headEnd/>
              <a:tailEnd/>
            </a:ln>
          </p:spPr>
          <p:txBody>
            <a:bodyPr>
              <a:spAutoFit/>
            </a:bodyPr>
            <a:lstStyle/>
            <a:p>
              <a:endParaRPr lang="en-US"/>
            </a:p>
          </p:txBody>
        </p:sp>
        <p:sp>
          <p:nvSpPr>
            <p:cNvPr id="11" name="Line 22"/>
            <p:cNvSpPr>
              <a:spLocks noChangeShapeType="1"/>
            </p:cNvSpPr>
            <p:nvPr/>
          </p:nvSpPr>
          <p:spPr bwMode="auto">
            <a:xfrm>
              <a:off x="528" y="4416"/>
              <a:ext cx="1152" cy="0"/>
            </a:xfrm>
            <a:prstGeom prst="line">
              <a:avLst/>
            </a:prstGeom>
            <a:noFill/>
            <a:ln w="9525">
              <a:solidFill>
                <a:schemeClr val="tx1"/>
              </a:solidFill>
              <a:round/>
              <a:headEnd/>
              <a:tailEnd/>
            </a:ln>
          </p:spPr>
          <p:txBody>
            <a:bodyPr>
              <a:spAutoFit/>
            </a:bodyPr>
            <a:lstStyle/>
            <a:p>
              <a:endParaRPr lang="en-US"/>
            </a:p>
          </p:txBody>
        </p:sp>
        <p:sp>
          <p:nvSpPr>
            <p:cNvPr id="12" name="Line 23"/>
            <p:cNvSpPr>
              <a:spLocks noChangeShapeType="1"/>
            </p:cNvSpPr>
            <p:nvPr/>
          </p:nvSpPr>
          <p:spPr bwMode="auto">
            <a:xfrm flipH="1" flipV="1">
              <a:off x="672" y="3936"/>
              <a:ext cx="192" cy="288"/>
            </a:xfrm>
            <a:prstGeom prst="line">
              <a:avLst/>
            </a:prstGeom>
            <a:noFill/>
            <a:ln w="9525">
              <a:solidFill>
                <a:schemeClr val="tx1"/>
              </a:solidFill>
              <a:round/>
              <a:headEnd/>
              <a:tailEnd type="triangle" w="med" len="med"/>
            </a:ln>
          </p:spPr>
          <p:txBody>
            <a:bodyPr>
              <a:spAutoFit/>
            </a:bodyPr>
            <a:lstStyle/>
            <a:p>
              <a:endParaRPr lang="en-US"/>
            </a:p>
          </p:txBody>
        </p:sp>
        <p:sp>
          <p:nvSpPr>
            <p:cNvPr id="13" name="Text Box 24"/>
            <p:cNvSpPr txBox="1">
              <a:spLocks noChangeArrowheads="1"/>
            </p:cNvSpPr>
            <p:nvPr/>
          </p:nvSpPr>
          <p:spPr bwMode="auto">
            <a:xfrm>
              <a:off x="311" y="3614"/>
              <a:ext cx="433" cy="302"/>
            </a:xfrm>
            <a:prstGeom prst="rect">
              <a:avLst/>
            </a:prstGeom>
            <a:noFill/>
            <a:ln w="9525">
              <a:noFill/>
              <a:miter lim="800000"/>
              <a:headEnd/>
              <a:tailEnd/>
            </a:ln>
          </p:spPr>
          <p:txBody>
            <a:bodyPr wrap="none">
              <a:spAutoFit/>
            </a:bodyPr>
            <a:lstStyle/>
            <a:p>
              <a:pPr algn="l">
                <a:buFontTx/>
                <a:buNone/>
              </a:pPr>
              <a:r>
                <a:rPr lang="en-US" altLang="zh-TW" sz="1600" b="1" i="1" dirty="0" err="1">
                  <a:ea typeface="新細明體" pitchFamily="18" charset="-120"/>
                </a:rPr>
                <a:t>n</a:t>
              </a:r>
              <a:r>
                <a:rPr lang="en-US" altLang="zh-TW" sz="1600" i="1" baseline="-25000" dirty="0" err="1">
                  <a:ea typeface="新細明體" pitchFamily="18" charset="-120"/>
                </a:rPr>
                <a:t>object</a:t>
              </a:r>
              <a:endParaRPr lang="en-US" altLang="zh-TW" sz="1600" i="1" baseline="-25000" dirty="0">
                <a:ea typeface="新細明體" pitchFamily="18" charset="-120"/>
              </a:endParaRPr>
            </a:p>
          </p:txBody>
        </p:sp>
        <p:sp>
          <p:nvSpPr>
            <p:cNvPr id="14" name="Line 25"/>
            <p:cNvSpPr>
              <a:spLocks noChangeShapeType="1"/>
            </p:cNvSpPr>
            <p:nvPr/>
          </p:nvSpPr>
          <p:spPr bwMode="auto">
            <a:xfrm flipV="1">
              <a:off x="1968" y="3792"/>
              <a:ext cx="288" cy="624"/>
            </a:xfrm>
            <a:prstGeom prst="line">
              <a:avLst/>
            </a:prstGeom>
            <a:noFill/>
            <a:ln w="9525">
              <a:solidFill>
                <a:schemeClr val="tx1"/>
              </a:solidFill>
              <a:round/>
              <a:headEnd/>
              <a:tailEnd/>
            </a:ln>
          </p:spPr>
          <p:txBody>
            <a:bodyPr>
              <a:spAutoFit/>
            </a:bodyPr>
            <a:lstStyle/>
            <a:p>
              <a:endParaRPr lang="en-US"/>
            </a:p>
          </p:txBody>
        </p:sp>
        <p:sp>
          <p:nvSpPr>
            <p:cNvPr id="15" name="Line 26"/>
            <p:cNvSpPr>
              <a:spLocks noChangeShapeType="1"/>
            </p:cNvSpPr>
            <p:nvPr/>
          </p:nvSpPr>
          <p:spPr bwMode="auto">
            <a:xfrm>
              <a:off x="2256" y="3792"/>
              <a:ext cx="336" cy="624"/>
            </a:xfrm>
            <a:prstGeom prst="line">
              <a:avLst/>
            </a:prstGeom>
            <a:noFill/>
            <a:ln w="9525">
              <a:solidFill>
                <a:schemeClr val="tx1"/>
              </a:solidFill>
              <a:round/>
              <a:headEnd/>
              <a:tailEnd/>
            </a:ln>
          </p:spPr>
          <p:txBody>
            <a:bodyPr>
              <a:spAutoFit/>
            </a:bodyPr>
            <a:lstStyle/>
            <a:p>
              <a:endParaRPr lang="en-US"/>
            </a:p>
          </p:txBody>
        </p:sp>
        <p:sp>
          <p:nvSpPr>
            <p:cNvPr id="16" name="Line 27"/>
            <p:cNvSpPr>
              <a:spLocks noChangeShapeType="1"/>
            </p:cNvSpPr>
            <p:nvPr/>
          </p:nvSpPr>
          <p:spPr bwMode="auto">
            <a:xfrm>
              <a:off x="1968" y="4416"/>
              <a:ext cx="624" cy="0"/>
            </a:xfrm>
            <a:prstGeom prst="line">
              <a:avLst/>
            </a:prstGeom>
            <a:noFill/>
            <a:ln w="9525">
              <a:solidFill>
                <a:schemeClr val="tx1"/>
              </a:solidFill>
              <a:round/>
              <a:headEnd/>
              <a:tailEnd/>
            </a:ln>
          </p:spPr>
          <p:txBody>
            <a:bodyPr>
              <a:spAutoFit/>
            </a:bodyPr>
            <a:lstStyle/>
            <a:p>
              <a:endParaRPr lang="en-US"/>
            </a:p>
          </p:txBody>
        </p:sp>
        <p:sp>
          <p:nvSpPr>
            <p:cNvPr id="17" name="Line 30"/>
            <p:cNvSpPr>
              <a:spLocks noChangeShapeType="1"/>
            </p:cNvSpPr>
            <p:nvPr/>
          </p:nvSpPr>
          <p:spPr bwMode="auto">
            <a:xfrm flipH="1" flipV="1">
              <a:off x="2064" y="3600"/>
              <a:ext cx="96" cy="384"/>
            </a:xfrm>
            <a:prstGeom prst="line">
              <a:avLst/>
            </a:prstGeom>
            <a:noFill/>
            <a:ln w="9525">
              <a:solidFill>
                <a:schemeClr val="tx1"/>
              </a:solidFill>
              <a:round/>
              <a:headEnd/>
              <a:tailEnd type="triangle" w="med" len="med"/>
            </a:ln>
          </p:spPr>
          <p:txBody>
            <a:bodyPr>
              <a:spAutoFit/>
            </a:bodyPr>
            <a:lstStyle/>
            <a:p>
              <a:endParaRPr lang="en-US"/>
            </a:p>
          </p:txBody>
        </p:sp>
        <p:sp>
          <p:nvSpPr>
            <p:cNvPr id="18" name="Text Box 31"/>
            <p:cNvSpPr txBox="1">
              <a:spLocks noChangeArrowheads="1"/>
            </p:cNvSpPr>
            <p:nvPr/>
          </p:nvSpPr>
          <p:spPr bwMode="auto">
            <a:xfrm>
              <a:off x="1558" y="3453"/>
              <a:ext cx="541" cy="302"/>
            </a:xfrm>
            <a:prstGeom prst="rect">
              <a:avLst/>
            </a:prstGeom>
            <a:noFill/>
            <a:ln w="9525">
              <a:noFill/>
              <a:miter lim="800000"/>
              <a:headEnd/>
              <a:tailEnd/>
            </a:ln>
          </p:spPr>
          <p:txBody>
            <a:bodyPr wrap="none">
              <a:spAutoFit/>
            </a:bodyPr>
            <a:lstStyle/>
            <a:p>
              <a:pPr algn="l">
                <a:buFontTx/>
                <a:buNone/>
              </a:pPr>
              <a:r>
                <a:rPr lang="en-US" altLang="zh-TW" sz="1600" i="1" dirty="0" err="1">
                  <a:ea typeface="新細明體" pitchFamily="18" charset="-120"/>
                </a:rPr>
                <a:t>M</a:t>
              </a:r>
              <a:r>
                <a:rPr lang="en-US" altLang="zh-TW" sz="1600" b="1" i="1" dirty="0" err="1">
                  <a:ea typeface="新細明體" pitchFamily="18" charset="-120"/>
                </a:rPr>
                <a:t>n</a:t>
              </a:r>
              <a:r>
                <a:rPr lang="en-US" altLang="zh-TW" sz="1600" i="1" baseline="-25000" dirty="0" err="1">
                  <a:ea typeface="新細明體" pitchFamily="18" charset="-120"/>
                </a:rPr>
                <a:t>object</a:t>
              </a:r>
              <a:endParaRPr lang="en-US" altLang="zh-TW" sz="1600" i="1" baseline="-25000" dirty="0">
                <a:ea typeface="新細明體" pitchFamily="18" charset="-120"/>
              </a:endParaRPr>
            </a:p>
          </p:txBody>
        </p:sp>
        <p:sp>
          <p:nvSpPr>
            <p:cNvPr id="19" name="Text Box 32"/>
            <p:cNvSpPr txBox="1">
              <a:spLocks noChangeArrowheads="1"/>
            </p:cNvSpPr>
            <p:nvPr/>
          </p:nvSpPr>
          <p:spPr bwMode="auto">
            <a:xfrm>
              <a:off x="2086" y="3483"/>
              <a:ext cx="665" cy="357"/>
            </a:xfrm>
            <a:prstGeom prst="rect">
              <a:avLst/>
            </a:prstGeom>
            <a:noFill/>
            <a:ln w="9525">
              <a:noFill/>
              <a:miter lim="800000"/>
              <a:headEnd/>
              <a:tailEnd/>
            </a:ln>
          </p:spPr>
          <p:txBody>
            <a:bodyPr wrap="none">
              <a:spAutoFit/>
            </a:bodyPr>
            <a:lstStyle/>
            <a:p>
              <a:pPr algn="l">
                <a:buFontTx/>
                <a:buNone/>
              </a:pPr>
              <a:r>
                <a:rPr lang="en-US" altLang="zh-TW" sz="2000" dirty="0">
                  <a:ea typeface="新細明體" pitchFamily="18" charset="-120"/>
                </a:rPr>
                <a:t>Wrong!</a:t>
              </a:r>
            </a:p>
          </p:txBody>
        </p:sp>
        <p:sp>
          <p:nvSpPr>
            <p:cNvPr id="20" name="Line 38"/>
            <p:cNvSpPr>
              <a:spLocks noChangeShapeType="1"/>
            </p:cNvSpPr>
            <p:nvPr/>
          </p:nvSpPr>
          <p:spPr bwMode="auto">
            <a:xfrm flipV="1">
              <a:off x="3120" y="3792"/>
              <a:ext cx="288" cy="624"/>
            </a:xfrm>
            <a:prstGeom prst="line">
              <a:avLst/>
            </a:prstGeom>
            <a:noFill/>
            <a:ln w="9525">
              <a:solidFill>
                <a:schemeClr val="tx1"/>
              </a:solidFill>
              <a:round/>
              <a:headEnd/>
              <a:tailEnd/>
            </a:ln>
          </p:spPr>
          <p:txBody>
            <a:bodyPr>
              <a:spAutoFit/>
            </a:bodyPr>
            <a:lstStyle/>
            <a:p>
              <a:endParaRPr lang="en-US"/>
            </a:p>
          </p:txBody>
        </p:sp>
        <p:sp>
          <p:nvSpPr>
            <p:cNvPr id="21" name="Line 39"/>
            <p:cNvSpPr>
              <a:spLocks noChangeShapeType="1"/>
            </p:cNvSpPr>
            <p:nvPr/>
          </p:nvSpPr>
          <p:spPr bwMode="auto">
            <a:xfrm>
              <a:off x="3408" y="3792"/>
              <a:ext cx="336" cy="624"/>
            </a:xfrm>
            <a:prstGeom prst="line">
              <a:avLst/>
            </a:prstGeom>
            <a:noFill/>
            <a:ln w="9525">
              <a:solidFill>
                <a:schemeClr val="tx1"/>
              </a:solidFill>
              <a:round/>
              <a:headEnd/>
              <a:tailEnd/>
            </a:ln>
          </p:spPr>
          <p:txBody>
            <a:bodyPr>
              <a:spAutoFit/>
            </a:bodyPr>
            <a:lstStyle/>
            <a:p>
              <a:endParaRPr lang="en-US"/>
            </a:p>
          </p:txBody>
        </p:sp>
        <p:sp>
          <p:nvSpPr>
            <p:cNvPr id="22" name="Line 40"/>
            <p:cNvSpPr>
              <a:spLocks noChangeShapeType="1"/>
            </p:cNvSpPr>
            <p:nvPr/>
          </p:nvSpPr>
          <p:spPr bwMode="auto">
            <a:xfrm>
              <a:off x="3120" y="4416"/>
              <a:ext cx="624" cy="0"/>
            </a:xfrm>
            <a:prstGeom prst="line">
              <a:avLst/>
            </a:prstGeom>
            <a:noFill/>
            <a:ln w="9525">
              <a:solidFill>
                <a:schemeClr val="tx1"/>
              </a:solidFill>
              <a:round/>
              <a:headEnd/>
              <a:tailEnd/>
            </a:ln>
          </p:spPr>
          <p:txBody>
            <a:bodyPr>
              <a:spAutoFit/>
            </a:bodyPr>
            <a:lstStyle/>
            <a:p>
              <a:endParaRPr lang="en-US"/>
            </a:p>
          </p:txBody>
        </p:sp>
        <p:sp>
          <p:nvSpPr>
            <p:cNvPr id="23" name="Line 41"/>
            <p:cNvSpPr>
              <a:spLocks noChangeShapeType="1"/>
            </p:cNvSpPr>
            <p:nvPr/>
          </p:nvSpPr>
          <p:spPr bwMode="auto">
            <a:xfrm flipH="1" flipV="1">
              <a:off x="3008" y="3836"/>
              <a:ext cx="306" cy="200"/>
            </a:xfrm>
            <a:prstGeom prst="line">
              <a:avLst/>
            </a:prstGeom>
            <a:noFill/>
            <a:ln w="9525">
              <a:solidFill>
                <a:schemeClr val="tx1"/>
              </a:solidFill>
              <a:round/>
              <a:headEnd/>
              <a:tailEnd type="triangle" w="med" len="med"/>
            </a:ln>
          </p:spPr>
          <p:txBody>
            <a:bodyPr wrap="square">
              <a:spAutoFit/>
            </a:bodyPr>
            <a:lstStyle/>
            <a:p>
              <a:endParaRPr lang="en-US"/>
            </a:p>
          </p:txBody>
        </p:sp>
        <p:sp>
          <p:nvSpPr>
            <p:cNvPr id="24" name="Text Box 43"/>
            <p:cNvSpPr txBox="1">
              <a:spLocks noChangeArrowheads="1"/>
            </p:cNvSpPr>
            <p:nvPr/>
          </p:nvSpPr>
          <p:spPr bwMode="auto">
            <a:xfrm>
              <a:off x="3072" y="3374"/>
              <a:ext cx="1056" cy="466"/>
            </a:xfrm>
            <a:prstGeom prst="rect">
              <a:avLst/>
            </a:prstGeom>
            <a:noFill/>
            <a:ln w="9525">
              <a:noFill/>
              <a:miter lim="800000"/>
              <a:headEnd/>
              <a:tailEnd/>
            </a:ln>
          </p:spPr>
          <p:txBody>
            <a:bodyPr>
              <a:spAutoFit/>
            </a:bodyPr>
            <a:lstStyle/>
            <a:p>
              <a:pPr algn="l">
                <a:buFontTx/>
                <a:buNone/>
              </a:pPr>
              <a:r>
                <a:rPr lang="en-US" altLang="zh-TW" sz="1400" dirty="0">
                  <a:ea typeface="新細明體" pitchFamily="18" charset="-120"/>
                </a:rPr>
                <a:t>Normal must be perpendicular</a:t>
              </a:r>
            </a:p>
          </p:txBody>
        </p:sp>
      </p:grpSp>
      <p:sp>
        <p:nvSpPr>
          <p:cNvPr id="6" name="Slide Number Placeholder 5"/>
          <p:cNvSpPr>
            <a:spLocks noGrp="1"/>
          </p:cNvSpPr>
          <p:nvPr>
            <p:ph type="sldNum" sz="quarter" idx="4"/>
          </p:nvPr>
        </p:nvSpPr>
        <p:spPr/>
        <p:txBody>
          <a:bodyPr/>
          <a:lstStyle/>
          <a:p>
            <a:fld id="{878FC6C6-EB77-4A33-8CE7-3A064FF17C51}" type="slidenum">
              <a:rPr lang="en-US" smtClean="0"/>
              <a:pPr/>
              <a:t>26</a:t>
            </a:fld>
            <a:r>
              <a:rPr lang="en-US" dirty="0" smtClean="0"/>
              <a:t> of 48</a:t>
            </a:r>
            <a:endParaRPr lang="en-US" dirty="0"/>
          </a:p>
        </p:txBody>
      </p:sp>
    </p:spTree>
    <p:extLst>
      <p:ext uri="{BB962C8B-B14F-4D97-AF65-F5344CB8AC3E}">
        <p14:creationId xmlns:p14="http://schemas.microsoft.com/office/powerpoint/2010/main" val="15944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1028701"/>
            <a:ext cx="8229600" cy="3829049"/>
          </a:xfrm>
        </p:spPr>
        <p:txBody>
          <a:bodyPr>
            <a:noAutofit/>
          </a:bodyPr>
          <a:lstStyle/>
          <a:p>
            <a:pPr marL="342900" indent="-342900">
              <a:lnSpc>
                <a:spcPct val="90000"/>
              </a:lnSpc>
              <a:spcBef>
                <a:spcPct val="20000"/>
              </a:spcBef>
            </a:pPr>
            <a:r>
              <a:rPr lang="en-US" altLang="zh-TW" sz="1800" dirty="0">
                <a:ea typeface="新細明體" pitchFamily="18" charset="-120"/>
              </a:rPr>
              <a:t>Why doesn’t multiplying the normal </a:t>
            </a:r>
            <a:r>
              <a:rPr lang="en-US" altLang="zh-TW" sz="1800" dirty="0" smtClean="0">
                <a:ea typeface="新細明體" pitchFamily="18" charset="-120"/>
              </a:rPr>
              <a:t>by </a:t>
            </a:r>
            <a:r>
              <a:rPr lang="en-US" altLang="zh-TW" sz="1800" i="1" dirty="0">
                <a:ea typeface="新細明體" pitchFamily="18" charset="-120"/>
              </a:rPr>
              <a:t>M </a:t>
            </a:r>
            <a:r>
              <a:rPr lang="en-US" altLang="zh-TW" sz="1800" dirty="0" smtClean="0">
                <a:ea typeface="新細明體" pitchFamily="18" charset="-120"/>
              </a:rPr>
              <a:t>work</a:t>
            </a:r>
            <a:r>
              <a:rPr lang="en-US" altLang="zh-TW" sz="1800" dirty="0">
                <a:ea typeface="新細明體" pitchFamily="18" charset="-120"/>
              </a:rPr>
              <a:t>?</a:t>
            </a:r>
          </a:p>
          <a:p>
            <a:pPr marL="342900" indent="-342900">
              <a:lnSpc>
                <a:spcPct val="90000"/>
              </a:lnSpc>
              <a:spcBef>
                <a:spcPct val="20000"/>
              </a:spcBef>
            </a:pPr>
            <a:r>
              <a:rPr lang="en-US" altLang="zh-TW" sz="1800" dirty="0">
                <a:ea typeface="新細明體" pitchFamily="18" charset="-120"/>
              </a:rPr>
              <a:t>For translation and rotation, which are rigid body transformations, it actually does </a:t>
            </a:r>
            <a:r>
              <a:rPr lang="en-US" altLang="zh-TW" sz="1800" dirty="0" smtClean="0">
                <a:ea typeface="新細明體" pitchFamily="18" charset="-120"/>
              </a:rPr>
              <a:t>work fine</a:t>
            </a:r>
            <a:endParaRPr lang="en-US" altLang="zh-TW" sz="1800" dirty="0">
              <a:ea typeface="新細明體" pitchFamily="18" charset="-120"/>
            </a:endParaRPr>
          </a:p>
          <a:p>
            <a:pPr marL="342900" indent="-342900">
              <a:lnSpc>
                <a:spcPct val="90000"/>
              </a:lnSpc>
              <a:spcBef>
                <a:spcPct val="20000"/>
              </a:spcBef>
            </a:pPr>
            <a:r>
              <a:rPr lang="en-US" altLang="zh-TW" sz="1800" dirty="0" smtClean="0">
                <a:ea typeface="新細明體" pitchFamily="18" charset="-120"/>
              </a:rPr>
              <a:t>Scaling, </a:t>
            </a:r>
            <a:r>
              <a:rPr lang="en-US" altLang="zh-TW" sz="1800" dirty="0">
                <a:ea typeface="新細明體" pitchFamily="18" charset="-120"/>
              </a:rPr>
              <a:t>however, distorts the normal in exactly the opposite sense of the scale applied to the surface</a:t>
            </a:r>
          </a:p>
          <a:p>
            <a:pPr marL="742950" lvl="1" indent="-285750">
              <a:lnSpc>
                <a:spcPct val="90000"/>
              </a:lnSpc>
              <a:spcBef>
                <a:spcPct val="20000"/>
              </a:spcBef>
            </a:pPr>
            <a:r>
              <a:rPr lang="en-US" altLang="zh-TW" sz="1800" dirty="0">
                <a:ea typeface="新細明體" pitchFamily="18" charset="-120"/>
              </a:rPr>
              <a:t>scaling y </a:t>
            </a:r>
            <a:r>
              <a:rPr lang="en-US" altLang="zh-TW" sz="1800" dirty="0" smtClean="0">
                <a:ea typeface="新細明體" pitchFamily="18" charset="-120"/>
              </a:rPr>
              <a:t>by a factor of 2 </a:t>
            </a:r>
            <a:r>
              <a:rPr lang="en-US" altLang="zh-TW" sz="1800" dirty="0">
                <a:ea typeface="新細明體" pitchFamily="18" charset="-120"/>
              </a:rPr>
              <a:t>causes </a:t>
            </a:r>
            <a:r>
              <a:rPr lang="en-US" altLang="zh-TW" sz="1800" dirty="0" smtClean="0">
                <a:ea typeface="新細明體" pitchFamily="18" charset="-120"/>
              </a:rPr>
              <a:t>the normal </a:t>
            </a:r>
            <a:r>
              <a:rPr lang="en-US" altLang="zh-TW" sz="1800" dirty="0">
                <a:ea typeface="新細明體" pitchFamily="18" charset="-120"/>
              </a:rPr>
              <a:t>to scale by .5:</a:t>
            </a:r>
          </a:p>
          <a:p>
            <a:pPr lvl="1">
              <a:lnSpc>
                <a:spcPct val="90000"/>
              </a:lnSpc>
              <a:spcBef>
                <a:spcPct val="20000"/>
              </a:spcBef>
              <a:buNone/>
            </a:pPr>
            <a:endParaRPr lang="en-US" altLang="zh-TW" sz="1800" dirty="0">
              <a:ea typeface="新細明體" pitchFamily="18" charset="-120"/>
            </a:endParaRPr>
          </a:p>
          <a:p>
            <a:pPr lvl="1">
              <a:lnSpc>
                <a:spcPct val="90000"/>
              </a:lnSpc>
              <a:spcBef>
                <a:spcPct val="20000"/>
              </a:spcBef>
              <a:buNone/>
            </a:pPr>
            <a:endParaRPr lang="en-US" altLang="zh-TW" sz="1800" dirty="0">
              <a:ea typeface="新細明體" pitchFamily="18" charset="-120"/>
            </a:endParaRPr>
          </a:p>
          <a:p>
            <a:pPr lvl="1">
              <a:lnSpc>
                <a:spcPct val="90000"/>
              </a:lnSpc>
              <a:spcBef>
                <a:spcPct val="20000"/>
              </a:spcBef>
              <a:buNone/>
            </a:pPr>
            <a:endParaRPr lang="en-US" altLang="zh-TW" dirty="0">
              <a:ea typeface="新細明體" pitchFamily="18" charset="-120"/>
            </a:endParaRPr>
          </a:p>
          <a:p>
            <a:pPr lvl="1">
              <a:lnSpc>
                <a:spcPct val="90000"/>
              </a:lnSpc>
              <a:spcBef>
                <a:spcPct val="20000"/>
              </a:spcBef>
              <a:buNone/>
            </a:pPr>
            <a:endParaRPr lang="en-US" altLang="zh-TW" sz="1800" dirty="0">
              <a:ea typeface="新細明體" pitchFamily="18" charset="-120"/>
            </a:endParaRPr>
          </a:p>
          <a:p>
            <a:pPr lvl="1">
              <a:lnSpc>
                <a:spcPct val="90000"/>
              </a:lnSpc>
              <a:spcBef>
                <a:spcPct val="20000"/>
              </a:spcBef>
              <a:buNone/>
            </a:pPr>
            <a:endParaRPr lang="en-US" altLang="zh-TW" sz="1800" dirty="0">
              <a:ea typeface="新細明體" pitchFamily="18" charset="-120"/>
            </a:endParaRPr>
          </a:p>
          <a:p>
            <a:pPr marL="342900" indent="-342900">
              <a:lnSpc>
                <a:spcPct val="90000"/>
              </a:lnSpc>
              <a:spcBef>
                <a:spcPct val="20000"/>
              </a:spcBef>
            </a:pPr>
            <a:r>
              <a:rPr lang="en-US" altLang="zh-TW" sz="1800" dirty="0">
                <a:ea typeface="新細明體" pitchFamily="18" charset="-120"/>
              </a:rPr>
              <a:t>We’ll see this algebraically in the next slides</a:t>
            </a:r>
          </a:p>
          <a:p>
            <a:pPr marL="342900" indent="-342900">
              <a:lnSpc>
                <a:spcPct val="90000"/>
              </a:lnSpc>
              <a:spcBef>
                <a:spcPct val="20000"/>
              </a:spcBef>
            </a:pPr>
            <a:endParaRPr lang="zh-TW" altLang="en-US" sz="1800" dirty="0">
              <a:ea typeface="新細明體" pitchFamily="18" charset="-120"/>
            </a:endParaRPr>
          </a:p>
          <a:p>
            <a:pPr marL="742950" lvl="1" indent="-285750">
              <a:lnSpc>
                <a:spcPct val="90000"/>
              </a:lnSpc>
              <a:spcBef>
                <a:spcPct val="20000"/>
              </a:spcBef>
              <a:buNone/>
            </a:pPr>
            <a:endParaRPr lang="zh-TW" altLang="en-US" sz="15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marL="0" indent="0">
              <a:lnSpc>
                <a:spcPct val="90000"/>
              </a:lnSpc>
              <a:spcBef>
                <a:spcPct val="20000"/>
              </a:spcBef>
              <a:buNone/>
            </a:pPr>
            <a:endParaRPr lang="en-US" altLang="zh-TW" sz="1800" dirty="0" smtClean="0">
              <a:ea typeface="新細明體" pitchFamily="18" charset="-120"/>
            </a:endParaRPr>
          </a:p>
        </p:txBody>
      </p:sp>
      <p:sp>
        <p:nvSpPr>
          <p:cNvPr id="7" name="Footer Placeholder 6"/>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Normal Vectors at Intersection Points (4/4)</a:t>
            </a:r>
            <a:endParaRPr lang="en-US" dirty="0"/>
          </a:p>
        </p:txBody>
      </p:sp>
      <p:grpSp>
        <p:nvGrpSpPr>
          <p:cNvPr id="6" name="Group 5"/>
          <p:cNvGrpSpPr/>
          <p:nvPr/>
        </p:nvGrpSpPr>
        <p:grpSpPr>
          <a:xfrm>
            <a:off x="1828800" y="2645913"/>
            <a:ext cx="5064125" cy="1602237"/>
            <a:chOff x="2092325" y="3200400"/>
            <a:chExt cx="5064125" cy="2136317"/>
          </a:xfrm>
        </p:grpSpPr>
        <p:grpSp>
          <p:nvGrpSpPr>
            <p:cNvPr id="25" name="Group 19"/>
            <p:cNvGrpSpPr>
              <a:grpSpLocks/>
            </p:cNvGrpSpPr>
            <p:nvPr/>
          </p:nvGrpSpPr>
          <p:grpSpPr bwMode="auto">
            <a:xfrm>
              <a:off x="2092325" y="3200400"/>
              <a:ext cx="4419600" cy="2024063"/>
              <a:chOff x="1371600" y="4464050"/>
              <a:chExt cx="4419600" cy="2024063"/>
            </a:xfrm>
          </p:grpSpPr>
          <mc:AlternateContent xmlns:mc="http://schemas.openxmlformats.org/markup-compatibility/2006" xmlns:a14="http://schemas.microsoft.com/office/drawing/2010/main">
            <mc:Choice Requires="a14">
              <p:graphicFrame>
                <p:nvGraphicFramePr>
                  <p:cNvPr id="26" name="Object 18"/>
                  <p:cNvGraphicFramePr>
                    <a:graphicFrameLocks noChangeAspect="1"/>
                  </p:cNvGraphicFramePr>
                  <p:nvPr/>
                </p:nvGraphicFramePr>
                <p:xfrm>
                  <a:off x="3371850" y="4464050"/>
                  <a:ext cx="114300" cy="215900"/>
                </p:xfrm>
                <a:graphic>
                  <a:graphicData uri="http://schemas.openxmlformats.org/presentationml/2006/ole">
                    <mc:AlternateContent>
                      <mc:Choice xmlns:v="urn:schemas-microsoft-com:vml" Requires="v">
                        <p:oleObj spid="_x0000_s11258" name="Equation" r:id="rId3" imgW="114151" imgH="215619" progId="Equation.3">
                          <p:embed/>
                        </p:oleObj>
                      </mc:Choice>
                      <mc:Fallback>
                        <p:oleObj name="Equation" r:id="rId3" imgW="114151" imgH="215619" progId="Equation.3">
                          <p:embed/>
                          <p:pic>
                            <p:nvPicPr>
                              <p:cNvPr id="0" name="Picture 152"/>
                              <p:cNvPicPr>
                                <a:picLocks noChangeAspect="1" noChangeArrowheads="1"/>
                              </p:cNvPicPr>
                              <p:nvPr/>
                            </p:nvPicPr>
                            <p:blipFill>
                              <a:blip r:embed="rId4">
                                <a:extLst>
                                  <a:ext uri="{28A0092B-C50C-407E-A947-70E740481C1C}">
                                    <a14:useLocalDpi val="0"/>
                                  </a:ext>
                                </a:extLst>
                              </a:blip>
                              <a:srcRect/>
                              <a:stretch>
                                <a:fillRect/>
                              </a:stretch>
                            </p:blipFill>
                            <p:spPr bwMode="auto">
                              <a:xfrm>
                                <a:off x="3371850" y="4464050"/>
                                <a:ext cx="114300" cy="2159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6" name="Object 18"/>
                  <p:cNvGraphicFramePr>
                    <a:graphicFrameLocks noChangeAspect="1"/>
                  </p:cNvGraphicFramePr>
                  <p:nvPr/>
                </p:nvGraphicFramePr>
                <p:xfrm>
                  <a:off x="3371850" y="4464050"/>
                  <a:ext cx="114300" cy="215900"/>
                </p:xfrm>
                <a:graphic>
                  <a:graphicData uri="http://schemas.openxmlformats.org/presentationml/2006/ole">
                    <mc:AlternateContent>
                      <mc:Choice xmlns:v="urn:schemas-microsoft-com:vml" Requires="v">
                        <p:oleObj spid="_x0000_s10774" name="Equation" r:id="rId5" imgW="114151" imgH="215619" progId="Equation.3">
                          <p:embed/>
                        </p:oleObj>
                      </mc:Choice>
                      <mc:Fallback>
                        <p:oleObj name="Equation" r:id="rId5" imgW="114151" imgH="215619" progId="Equation.3">
                          <p:embed/>
                          <p:pic>
                            <p:nvPicPr>
                              <p:cNvPr id="0" name="Picture 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1850" y="4464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7" name="Object 19"/>
                  <p:cNvGraphicFramePr>
                    <a:graphicFrameLocks noChangeAspect="1"/>
                  </p:cNvGraphicFramePr>
                  <p:nvPr/>
                </p:nvGraphicFramePr>
                <p:xfrm>
                  <a:off x="3371850" y="4464050"/>
                  <a:ext cx="114300" cy="215900"/>
                </p:xfrm>
                <a:graphic>
                  <a:graphicData uri="http://schemas.openxmlformats.org/presentationml/2006/ole">
                    <mc:AlternateContent>
                      <mc:Choice xmlns:v="urn:schemas-microsoft-com:vml" Requires="v">
                        <p:oleObj spid="_x0000_s11259" name="Equation" r:id="rId7" imgW="114151" imgH="215619" progId="Equation.3">
                          <p:embed/>
                        </p:oleObj>
                      </mc:Choice>
                      <mc:Fallback>
                        <p:oleObj name="Equation" r:id="rId7" imgW="114151" imgH="215619" progId="Equation.3">
                          <p:embed/>
                          <p:pic>
                            <p:nvPicPr>
                              <p:cNvPr id="0" name="Picture 153"/>
                              <p:cNvPicPr>
                                <a:picLocks noChangeAspect="1" noChangeArrowheads="1"/>
                              </p:cNvPicPr>
                              <p:nvPr/>
                            </p:nvPicPr>
                            <p:blipFill>
                              <a:blip r:embed="rId4">
                                <a:extLst>
                                  <a:ext uri="{28A0092B-C50C-407E-A947-70E740481C1C}">
                                    <a14:useLocalDpi val="0"/>
                                  </a:ext>
                                </a:extLst>
                              </a:blip>
                              <a:srcRect/>
                              <a:stretch>
                                <a:fillRect/>
                              </a:stretch>
                            </p:blipFill>
                            <p:spPr bwMode="auto">
                              <a:xfrm>
                                <a:off x="3371850" y="4464050"/>
                                <a:ext cx="114300" cy="2159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27" name="Object 19"/>
                  <p:cNvGraphicFramePr>
                    <a:graphicFrameLocks noChangeAspect="1"/>
                  </p:cNvGraphicFramePr>
                  <p:nvPr/>
                </p:nvGraphicFramePr>
                <p:xfrm>
                  <a:off x="3371850" y="4464050"/>
                  <a:ext cx="114300" cy="215900"/>
                </p:xfrm>
                <a:graphic>
                  <a:graphicData uri="http://schemas.openxmlformats.org/presentationml/2006/ole">
                    <mc:AlternateContent>
                      <mc:Choice xmlns:v="urn:schemas-microsoft-com:vml" Requires="v">
                        <p:oleObj spid="_x0000_s10775" name="Equation" r:id="rId8" imgW="114151" imgH="215619" progId="Equation.3">
                          <p:embed/>
                        </p:oleObj>
                      </mc:Choice>
                      <mc:Fallback>
                        <p:oleObj name="Equation" r:id="rId8" imgW="114151" imgH="215619" progId="Equation.3">
                          <p:embed/>
                          <p:pic>
                            <p:nvPicPr>
                              <p:cNvPr id="0" name="Picture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1850" y="4464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28" name="Line 22"/>
              <p:cNvSpPr>
                <a:spLocks noChangeShapeType="1"/>
              </p:cNvSpPr>
              <p:nvPr/>
            </p:nvSpPr>
            <p:spPr bwMode="auto">
              <a:xfrm>
                <a:off x="2133600" y="4743450"/>
                <a:ext cx="1588" cy="1676400"/>
              </a:xfrm>
              <a:prstGeom prst="line">
                <a:avLst/>
              </a:prstGeom>
              <a:noFill/>
              <a:ln w="12700">
                <a:solidFill>
                  <a:schemeClr val="tx1"/>
                </a:solidFill>
                <a:round/>
                <a:headEnd/>
                <a:tailEnd/>
              </a:ln>
            </p:spPr>
            <p:txBody>
              <a:bodyPr wrap="none" anchor="ctr">
                <a:spAutoFit/>
              </a:bodyPr>
              <a:lstStyle/>
              <a:p>
                <a:endParaRPr lang="en-US"/>
              </a:p>
            </p:txBody>
          </p:sp>
          <p:sp>
            <p:nvSpPr>
              <p:cNvPr id="29" name="Line 23"/>
              <p:cNvSpPr>
                <a:spLocks noChangeShapeType="1"/>
              </p:cNvSpPr>
              <p:nvPr/>
            </p:nvSpPr>
            <p:spPr bwMode="auto">
              <a:xfrm>
                <a:off x="1371600" y="5505450"/>
                <a:ext cx="1752600" cy="1588"/>
              </a:xfrm>
              <a:prstGeom prst="line">
                <a:avLst/>
              </a:prstGeom>
              <a:noFill/>
              <a:ln w="12700">
                <a:solidFill>
                  <a:schemeClr val="tx1"/>
                </a:solidFill>
                <a:round/>
                <a:headEnd/>
                <a:tailEnd/>
              </a:ln>
            </p:spPr>
            <p:txBody>
              <a:bodyPr wrap="none" anchor="ctr">
                <a:spAutoFit/>
              </a:bodyPr>
              <a:lstStyle/>
              <a:p>
                <a:endParaRPr lang="en-US"/>
              </a:p>
            </p:txBody>
          </p:sp>
          <p:sp>
            <p:nvSpPr>
              <p:cNvPr id="30" name="Line 24"/>
              <p:cNvSpPr>
                <a:spLocks noChangeShapeType="1"/>
              </p:cNvSpPr>
              <p:nvPr/>
            </p:nvSpPr>
            <p:spPr bwMode="auto">
              <a:xfrm flipH="1">
                <a:off x="1628775" y="4648200"/>
                <a:ext cx="952500" cy="1828800"/>
              </a:xfrm>
              <a:prstGeom prst="line">
                <a:avLst/>
              </a:prstGeom>
              <a:noFill/>
              <a:ln w="28575">
                <a:solidFill>
                  <a:schemeClr val="tx1"/>
                </a:solidFill>
                <a:round/>
                <a:headEnd/>
                <a:tailEnd/>
              </a:ln>
            </p:spPr>
            <p:txBody>
              <a:bodyPr anchor="ctr">
                <a:spAutoFit/>
              </a:bodyPr>
              <a:lstStyle/>
              <a:p>
                <a:endParaRPr lang="en-US"/>
              </a:p>
            </p:txBody>
          </p:sp>
          <p:sp>
            <p:nvSpPr>
              <p:cNvPr id="31" name="Line 26"/>
              <p:cNvSpPr>
                <a:spLocks noChangeShapeType="1"/>
              </p:cNvSpPr>
              <p:nvPr/>
            </p:nvSpPr>
            <p:spPr bwMode="auto">
              <a:xfrm>
                <a:off x="2152650" y="5522913"/>
                <a:ext cx="514350" cy="404812"/>
              </a:xfrm>
              <a:prstGeom prst="line">
                <a:avLst/>
              </a:prstGeom>
              <a:noFill/>
              <a:ln w="28575">
                <a:solidFill>
                  <a:schemeClr val="tx1"/>
                </a:solidFill>
                <a:round/>
                <a:headEnd/>
                <a:tailEnd type="triangle" w="med" len="med"/>
              </a:ln>
            </p:spPr>
            <p:txBody>
              <a:bodyPr anchor="ctr">
                <a:spAutoFit/>
              </a:bodyPr>
              <a:lstStyle/>
              <a:p>
                <a:endParaRPr lang="en-US"/>
              </a:p>
            </p:txBody>
          </p:sp>
          <mc:AlternateContent xmlns:mc="http://schemas.openxmlformats.org/markup-compatibility/2006" xmlns:a14="http://schemas.microsoft.com/office/drawing/2010/main">
            <mc:Choice Requires="a14">
              <p:graphicFrame>
                <p:nvGraphicFramePr>
                  <p:cNvPr id="33" name="Object 36"/>
                  <p:cNvGraphicFramePr>
                    <a:graphicFrameLocks noChangeAspect="1"/>
                  </p:cNvGraphicFramePr>
                  <p:nvPr/>
                </p:nvGraphicFramePr>
                <p:xfrm>
                  <a:off x="2438400" y="5010150"/>
                  <a:ext cx="596900" cy="265113"/>
                </p:xfrm>
                <a:graphic>
                  <a:graphicData uri="http://schemas.openxmlformats.org/presentationml/2006/ole">
                    <mc:AlternateContent>
                      <mc:Choice xmlns:v="urn:schemas-microsoft-com:vml" Requires="v">
                        <p:oleObj spid="_x0000_s11260" name="Equation" r:id="rId9" imgW="457002" imgH="203112" progId="Equation.3">
                          <p:embed/>
                        </p:oleObj>
                      </mc:Choice>
                      <mc:Fallback>
                        <p:oleObj name="Equation" r:id="rId9" imgW="457002" imgH="203112" progId="Equation.3">
                          <p:embed/>
                          <p:pic>
                            <p:nvPicPr>
                              <p:cNvPr id="0" name="Picture 155"/>
                              <p:cNvPicPr>
                                <a:picLocks noChangeAspect="1" noChangeArrowheads="1"/>
                              </p:cNvPicPr>
                              <p:nvPr/>
                            </p:nvPicPr>
                            <p:blipFill>
                              <a:blip r:embed="rId4">
                                <a:extLst>
                                  <a:ext uri="{28A0092B-C50C-407E-A947-70E740481C1C}">
                                    <a14:useLocalDpi val="0"/>
                                  </a:ext>
                                </a:extLst>
                              </a:blip>
                              <a:srcRect/>
                              <a:stretch>
                                <a:fillRect/>
                              </a:stretch>
                            </p:blipFill>
                            <p:spPr bwMode="auto">
                              <a:xfrm>
                                <a:off x="2438400" y="5010150"/>
                                <a:ext cx="596900" cy="2651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3" name="Object 36"/>
                  <p:cNvGraphicFramePr>
                    <a:graphicFrameLocks noChangeAspect="1"/>
                  </p:cNvGraphicFramePr>
                  <p:nvPr/>
                </p:nvGraphicFramePr>
                <p:xfrm>
                  <a:off x="2438400" y="5010150"/>
                  <a:ext cx="596900" cy="265113"/>
                </p:xfrm>
                <a:graphic>
                  <a:graphicData uri="http://schemas.openxmlformats.org/presentationml/2006/ole">
                    <mc:AlternateContent>
                      <mc:Choice xmlns:v="urn:schemas-microsoft-com:vml" Requires="v">
                        <p:oleObj spid="_x0000_s10776" name="Equation" r:id="rId11" imgW="457002" imgH="203112" progId="Equation.3">
                          <p:embed/>
                        </p:oleObj>
                      </mc:Choice>
                      <mc:Fallback>
                        <p:oleObj name="Equation" r:id="rId11" imgW="457002" imgH="203112" progId="Equation.3">
                          <p:embed/>
                          <p:pic>
                            <p:nvPicPr>
                              <p:cNvPr id="0" name="Picture 15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5010150"/>
                                <a:ext cx="596900" cy="265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sp>
            <p:nvSpPr>
              <p:cNvPr id="34" name="Line 28"/>
              <p:cNvSpPr>
                <a:spLocks noChangeShapeType="1"/>
              </p:cNvSpPr>
              <p:nvPr/>
            </p:nvSpPr>
            <p:spPr bwMode="auto">
              <a:xfrm>
                <a:off x="4800600" y="4735513"/>
                <a:ext cx="0" cy="1676400"/>
              </a:xfrm>
              <a:prstGeom prst="line">
                <a:avLst/>
              </a:prstGeom>
              <a:noFill/>
              <a:ln w="12700">
                <a:solidFill>
                  <a:schemeClr val="tx1"/>
                </a:solidFill>
                <a:round/>
                <a:headEnd/>
                <a:tailEnd/>
              </a:ln>
            </p:spPr>
            <p:txBody>
              <a:bodyPr wrap="none" anchor="ctr">
                <a:spAutoFit/>
              </a:bodyPr>
              <a:lstStyle/>
              <a:p>
                <a:endParaRPr lang="en-US"/>
              </a:p>
            </p:txBody>
          </p:sp>
          <p:sp>
            <p:nvSpPr>
              <p:cNvPr id="35" name="Line 29"/>
              <p:cNvSpPr>
                <a:spLocks noChangeShapeType="1"/>
              </p:cNvSpPr>
              <p:nvPr/>
            </p:nvSpPr>
            <p:spPr bwMode="auto">
              <a:xfrm>
                <a:off x="4038600" y="5497513"/>
                <a:ext cx="1752600" cy="0"/>
              </a:xfrm>
              <a:prstGeom prst="line">
                <a:avLst/>
              </a:prstGeom>
              <a:noFill/>
              <a:ln w="12700">
                <a:solidFill>
                  <a:schemeClr val="tx1"/>
                </a:solidFill>
                <a:round/>
                <a:headEnd/>
                <a:tailEnd/>
              </a:ln>
            </p:spPr>
            <p:txBody>
              <a:bodyPr wrap="none" anchor="ctr">
                <a:spAutoFit/>
              </a:bodyPr>
              <a:lstStyle/>
              <a:p>
                <a:endParaRPr lang="en-US"/>
              </a:p>
            </p:txBody>
          </p:sp>
          <p:sp>
            <p:nvSpPr>
              <p:cNvPr id="36" name="Line 30"/>
              <p:cNvSpPr>
                <a:spLocks noChangeShapeType="1"/>
              </p:cNvSpPr>
              <p:nvPr/>
            </p:nvSpPr>
            <p:spPr bwMode="auto">
              <a:xfrm flipH="1">
                <a:off x="4572000" y="4621213"/>
                <a:ext cx="428625" cy="1866900"/>
              </a:xfrm>
              <a:prstGeom prst="line">
                <a:avLst/>
              </a:prstGeom>
              <a:noFill/>
              <a:ln w="28575">
                <a:solidFill>
                  <a:schemeClr val="tx1"/>
                </a:solidFill>
                <a:round/>
                <a:headEnd/>
                <a:tailEnd/>
              </a:ln>
            </p:spPr>
            <p:txBody>
              <a:bodyPr anchor="ctr">
                <a:spAutoFit/>
              </a:bodyPr>
              <a:lstStyle/>
              <a:p>
                <a:endParaRPr lang="en-US"/>
              </a:p>
            </p:txBody>
          </p:sp>
          <p:sp>
            <p:nvSpPr>
              <p:cNvPr id="37" name="Line 32"/>
              <p:cNvSpPr>
                <a:spLocks noChangeShapeType="1"/>
              </p:cNvSpPr>
              <p:nvPr/>
            </p:nvSpPr>
            <p:spPr bwMode="auto">
              <a:xfrm>
                <a:off x="4783138" y="5487988"/>
                <a:ext cx="531812" cy="141287"/>
              </a:xfrm>
              <a:prstGeom prst="line">
                <a:avLst/>
              </a:prstGeom>
              <a:noFill/>
              <a:ln w="28575">
                <a:solidFill>
                  <a:schemeClr val="tx1"/>
                </a:solidFill>
                <a:round/>
                <a:headEnd/>
                <a:tailEnd type="triangle" w="med" len="med"/>
              </a:ln>
            </p:spPr>
            <p:txBody>
              <a:bodyPr anchor="ctr">
                <a:spAutoFit/>
              </a:bodyPr>
              <a:lstStyle/>
              <a:p>
                <a:endParaRPr lang="en-US"/>
              </a:p>
            </p:txBody>
          </p:sp>
          <mc:AlternateContent xmlns:mc="http://schemas.openxmlformats.org/markup-compatibility/2006" xmlns:a14="http://schemas.microsoft.com/office/drawing/2010/main">
            <mc:Choice Requires="a14">
              <p:graphicFrame>
                <p:nvGraphicFramePr>
                  <p:cNvPr id="39" name="Object 37"/>
                  <p:cNvGraphicFramePr>
                    <a:graphicFrameLocks noChangeAspect="1"/>
                  </p:cNvGraphicFramePr>
                  <p:nvPr/>
                </p:nvGraphicFramePr>
                <p:xfrm>
                  <a:off x="4953000" y="5002213"/>
                  <a:ext cx="596900" cy="265112"/>
                </p:xfrm>
                <a:graphic>
                  <a:graphicData uri="http://schemas.openxmlformats.org/presentationml/2006/ole">
                    <mc:AlternateContent>
                      <mc:Choice xmlns:v="urn:schemas-microsoft-com:vml" Requires="v">
                        <p:oleObj spid="_x0000_s11261" name="Equation" r:id="rId13" imgW="457002" imgH="203112" progId="Equation.3">
                          <p:embed/>
                        </p:oleObj>
                      </mc:Choice>
                      <mc:Fallback>
                        <p:oleObj name="Equation" r:id="rId13" imgW="457002" imgH="203112" progId="Equation.3">
                          <p:embed/>
                          <p:pic>
                            <p:nvPicPr>
                              <p:cNvPr id="0" name="Picture 157"/>
                              <p:cNvPicPr>
                                <a:picLocks noChangeAspect="1" noChangeArrowheads="1"/>
                              </p:cNvPicPr>
                              <p:nvPr/>
                            </p:nvPicPr>
                            <p:blipFill>
                              <a:blip r:embed="rId4">
                                <a:extLst>
                                  <a:ext uri="{28A0092B-C50C-407E-A947-70E740481C1C}">
                                    <a14:useLocalDpi val="0"/>
                                  </a:ext>
                                </a:extLst>
                              </a:blip>
                              <a:srcRect/>
                              <a:stretch>
                                <a:fillRect/>
                              </a:stretch>
                            </p:blipFill>
                            <p:spPr bwMode="auto">
                              <a:xfrm>
                                <a:off x="4953000" y="5002213"/>
                                <a:ext cx="596900" cy="265112"/>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39" name="Object 37"/>
                  <p:cNvGraphicFramePr>
                    <a:graphicFrameLocks noChangeAspect="1"/>
                  </p:cNvGraphicFramePr>
                  <p:nvPr/>
                </p:nvGraphicFramePr>
                <p:xfrm>
                  <a:off x="4953000" y="5002213"/>
                  <a:ext cx="596900" cy="265112"/>
                </p:xfrm>
                <a:graphic>
                  <a:graphicData uri="http://schemas.openxmlformats.org/presentationml/2006/ole">
                    <mc:AlternateContent>
                      <mc:Choice xmlns:v="urn:schemas-microsoft-com:vml" Requires="v">
                        <p:oleObj spid="_x0000_s10777" name="Equation" r:id="rId15" imgW="457002" imgH="203112" progId="Equation.3">
                          <p:embed/>
                        </p:oleObj>
                      </mc:Choice>
                      <mc:Fallback>
                        <p:oleObj name="Equation" r:id="rId15" imgW="457002" imgH="203112" progId="Equation.3">
                          <p:embed/>
                          <p:pic>
                            <p:nvPicPr>
                              <p:cNvPr id="0" name="Picture 15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53000" y="5002213"/>
                                <a:ext cx="596900" cy="26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3" name="TextBox 2"/>
                <p:cNvSpPr txBox="1"/>
                <p:nvPr/>
              </p:nvSpPr>
              <p:spPr>
                <a:xfrm>
                  <a:off x="3375025" y="4383806"/>
                  <a:ext cx="1447800" cy="952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b="1" i="1" smtClean="0">
                                <a:latin typeface="Cambria Math"/>
                              </a:rPr>
                              <m:t>𝒏</m:t>
                            </m:r>
                          </m:e>
                        </m:acc>
                        <m:r>
                          <a:rPr lang="en-US" b="0" i="1" smtClean="0">
                            <a:latin typeface="Cambria Math"/>
                          </a:rPr>
                          <m:t>=</m:t>
                        </m:r>
                        <m:d>
                          <m:dPr>
                            <m:ctrlPr>
                              <a:rPr lang="en-US" b="0" i="1" smtClean="0">
                                <a:latin typeface="Cambria Math"/>
                              </a:rPr>
                            </m:ctrlPr>
                          </m:dPr>
                          <m:e>
                            <m:r>
                              <a:rPr lang="en-US" b="0" i="1" smtClean="0">
                                <a:latin typeface="Cambria Math"/>
                              </a:rPr>
                              <m:t>1,−</m:t>
                            </m:r>
                            <m:f>
                              <m:fPr>
                                <m:ctrlPr>
                                  <a:rPr lang="en-US" b="0" i="1" smtClean="0">
                                    <a:latin typeface="Cambria Math"/>
                                  </a:rPr>
                                </m:ctrlPr>
                              </m:fPr>
                              <m:num>
                                <m:r>
                                  <a:rPr lang="en-US" b="0" i="1" smtClean="0">
                                    <a:latin typeface="Cambria Math"/>
                                  </a:rPr>
                                  <m:t>1</m:t>
                                </m:r>
                              </m:num>
                              <m:den>
                                <m:r>
                                  <a:rPr lang="en-US" b="0" i="1" smtClean="0">
                                    <a:latin typeface="Cambria Math"/>
                                  </a:rPr>
                                  <m:t>2</m:t>
                                </m:r>
                              </m:den>
                            </m:f>
                          </m:e>
                        </m:d>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375025" y="4383805"/>
                  <a:ext cx="1447800" cy="714683"/>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708650" y="4240055"/>
                  <a:ext cx="1447800" cy="952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b="1" i="1" smtClean="0">
                                <a:latin typeface="Cambria Math"/>
                              </a:rPr>
                              <m:t>𝒏</m:t>
                            </m:r>
                          </m:e>
                        </m:acc>
                        <m:r>
                          <a:rPr lang="en-US" b="0" i="1" smtClean="0">
                            <a:latin typeface="Cambria Math"/>
                          </a:rPr>
                          <m:t>=</m:t>
                        </m:r>
                        <m:d>
                          <m:dPr>
                            <m:ctrlPr>
                              <a:rPr lang="en-US" b="0" i="1" smtClean="0">
                                <a:latin typeface="Cambria Math"/>
                              </a:rPr>
                            </m:ctrlPr>
                          </m:dPr>
                          <m:e>
                            <m:r>
                              <a:rPr lang="en-US" b="0" i="1" smtClean="0">
                                <a:latin typeface="Cambria Math"/>
                              </a:rPr>
                              <m:t>1,−</m:t>
                            </m:r>
                            <m:f>
                              <m:fPr>
                                <m:ctrlPr>
                                  <a:rPr lang="en-US" b="0" i="1" smtClean="0">
                                    <a:latin typeface="Cambria Math"/>
                                  </a:rPr>
                                </m:ctrlPr>
                              </m:fPr>
                              <m:num>
                                <m:r>
                                  <a:rPr lang="en-US" b="0" i="1" smtClean="0">
                                    <a:latin typeface="Cambria Math"/>
                                  </a:rPr>
                                  <m:t>1</m:t>
                                </m:r>
                              </m:num>
                              <m:den>
                                <m:r>
                                  <a:rPr lang="en-US" b="0" i="1" smtClean="0">
                                    <a:latin typeface="Cambria Math"/>
                                  </a:rPr>
                                  <m:t>4</m:t>
                                </m:r>
                              </m:den>
                            </m:f>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708650" y="4240055"/>
                  <a:ext cx="1447800" cy="714683"/>
                </a:xfrm>
                <a:prstGeom prst="rect">
                  <a:avLst/>
                </a:prstGeom>
                <a:blipFill rotWithShape="1">
                  <a:blip r:embed="rId18"/>
                  <a:stretch>
                    <a:fillRect/>
                  </a:stretch>
                </a:blipFill>
              </p:spPr>
              <p:txBody>
                <a:bodyPr/>
                <a:lstStyle/>
                <a:p>
                  <a:r>
                    <a:rPr lang="en-US">
                      <a:noFill/>
                    </a:rPr>
                    <a:t> </a:t>
                  </a:r>
                </a:p>
              </p:txBody>
            </p:sp>
          </mc:Fallback>
        </mc:AlternateContent>
      </p:grpSp>
      <p:sp>
        <p:nvSpPr>
          <p:cNvPr id="4" name="Slide Number Placeholder 3"/>
          <p:cNvSpPr>
            <a:spLocks noGrp="1"/>
          </p:cNvSpPr>
          <p:nvPr>
            <p:ph type="sldNum" sz="quarter" idx="4"/>
          </p:nvPr>
        </p:nvSpPr>
        <p:spPr/>
        <p:txBody>
          <a:bodyPr/>
          <a:lstStyle/>
          <a:p>
            <a:fld id="{878FC6C6-EB77-4A33-8CE7-3A064FF17C51}" type="slidenum">
              <a:rPr lang="en-US" smtClean="0"/>
              <a:pPr/>
              <a:t>27</a:t>
            </a:fld>
            <a:r>
              <a:rPr lang="en-US" dirty="0" smtClean="0"/>
              <a:t> of 48</a:t>
            </a:r>
            <a:endParaRPr lang="en-US" dirty="0"/>
          </a:p>
        </p:txBody>
      </p:sp>
    </p:spTree>
    <p:extLst>
      <p:ext uri="{BB962C8B-B14F-4D97-AF65-F5344CB8AC3E}">
        <p14:creationId xmlns:p14="http://schemas.microsoft.com/office/powerpoint/2010/main" val="281332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0" indent="0">
              <a:lnSpc>
                <a:spcPct val="90000"/>
              </a:lnSpc>
              <a:spcBef>
                <a:spcPct val="20000"/>
              </a:spcBef>
              <a:buNone/>
            </a:pPr>
            <a:r>
              <a:rPr lang="en-US" altLang="zh-TW" sz="1400" dirty="0" smtClean="0">
                <a:solidFill>
                  <a:srgbClr val="0070C0"/>
                </a:solidFill>
                <a:ea typeface="新細明體" pitchFamily="18" charset="-120"/>
              </a:rPr>
              <a:t>Object-space to world-space</a:t>
            </a:r>
          </a:p>
          <a:p>
            <a:pPr marL="342900" indent="-342900">
              <a:lnSpc>
                <a:spcPct val="90000"/>
              </a:lnSpc>
              <a:spcBef>
                <a:spcPct val="20000"/>
              </a:spcBef>
            </a:pPr>
            <a:r>
              <a:rPr lang="en-US" altLang="zh-TW" sz="1400" dirty="0" smtClean="0">
                <a:ea typeface="新細明體" pitchFamily="18" charset="-120"/>
              </a:rPr>
              <a:t>As an example, let’s look at the polygonal case</a:t>
            </a:r>
          </a:p>
          <a:p>
            <a:pPr marL="342900" indent="-342900">
              <a:lnSpc>
                <a:spcPct val="90000"/>
              </a:lnSpc>
              <a:spcBef>
                <a:spcPct val="20000"/>
              </a:spcBef>
            </a:pPr>
            <a:r>
              <a:rPr lang="en-US" altLang="zh-TW" sz="1400" dirty="0" smtClean="0">
                <a:ea typeface="新細明體" pitchFamily="18" charset="-120"/>
              </a:rPr>
              <a:t>Let’s </a:t>
            </a:r>
            <a:r>
              <a:rPr lang="en-US" altLang="zh-TW" sz="1400" dirty="0">
                <a:ea typeface="新細明體" pitchFamily="18" charset="-120"/>
              </a:rPr>
              <a:t>compute </a:t>
            </a:r>
            <a:r>
              <a:rPr lang="en-US" altLang="zh-TW" sz="1400" dirty="0" smtClean="0">
                <a:ea typeface="新細明體" pitchFamily="18" charset="-120"/>
              </a:rPr>
              <a:t>the relationship </a:t>
            </a:r>
            <a:r>
              <a:rPr lang="en-US" altLang="zh-TW" sz="1400" dirty="0">
                <a:ea typeface="新細明體" pitchFamily="18" charset="-120"/>
              </a:rPr>
              <a:t>between object-space normal </a:t>
            </a:r>
            <a:r>
              <a:rPr lang="en-US" altLang="zh-TW" sz="1400" b="1" i="1" dirty="0" err="1">
                <a:ea typeface="新細明體" pitchFamily="18" charset="-120"/>
              </a:rPr>
              <a:t>n</a:t>
            </a:r>
            <a:r>
              <a:rPr lang="en-US" altLang="zh-TW" sz="1400" i="1" baseline="-25000" dirty="0" err="1">
                <a:ea typeface="新細明體" pitchFamily="18" charset="-120"/>
              </a:rPr>
              <a:t>obj</a:t>
            </a:r>
            <a:r>
              <a:rPr lang="en-US" altLang="zh-TW" sz="1400" dirty="0">
                <a:ea typeface="新細明體" pitchFamily="18" charset="-120"/>
              </a:rPr>
              <a:t> to polygon </a:t>
            </a:r>
            <a:r>
              <a:rPr lang="en-US" altLang="zh-TW" sz="1400" i="1" dirty="0">
                <a:ea typeface="新細明體" pitchFamily="18" charset="-120"/>
              </a:rPr>
              <a:t>H</a:t>
            </a:r>
            <a:r>
              <a:rPr lang="en-US" altLang="zh-TW" sz="1400" dirty="0">
                <a:ea typeface="新細明體" pitchFamily="18" charset="-120"/>
              </a:rPr>
              <a:t> and world-space normal </a:t>
            </a:r>
            <a:r>
              <a:rPr lang="en-US" altLang="zh-TW" sz="1400" b="1" i="1" dirty="0" err="1">
                <a:ea typeface="新細明體" pitchFamily="18" charset="-120"/>
              </a:rPr>
              <a:t>n</a:t>
            </a:r>
            <a:r>
              <a:rPr lang="en-US" altLang="zh-TW" sz="1400" i="1" baseline="-25000" dirty="0" err="1">
                <a:ea typeface="新細明體" pitchFamily="18" charset="-120"/>
              </a:rPr>
              <a:t>world</a:t>
            </a:r>
            <a:r>
              <a:rPr lang="en-US" altLang="zh-TW" sz="1400" dirty="0">
                <a:ea typeface="新細明體" pitchFamily="18" charset="-120"/>
              </a:rPr>
              <a:t> to transformed version of </a:t>
            </a:r>
            <a:r>
              <a:rPr lang="en-US" altLang="zh-TW" sz="1400" i="1" dirty="0">
                <a:ea typeface="新細明體" pitchFamily="18" charset="-120"/>
              </a:rPr>
              <a:t>H</a:t>
            </a:r>
            <a:r>
              <a:rPr lang="en-US" altLang="zh-TW" sz="1400" dirty="0">
                <a:ea typeface="新細明體" pitchFamily="18" charset="-120"/>
              </a:rPr>
              <a:t>, called </a:t>
            </a:r>
            <a:r>
              <a:rPr lang="en-US" altLang="zh-TW" sz="1400" i="1" dirty="0">
                <a:ea typeface="新細明體" pitchFamily="18" charset="-120"/>
              </a:rPr>
              <a:t>MH</a:t>
            </a:r>
          </a:p>
          <a:p>
            <a:pPr marL="342900" indent="-342900">
              <a:lnSpc>
                <a:spcPct val="90000"/>
              </a:lnSpc>
              <a:spcBef>
                <a:spcPct val="20000"/>
              </a:spcBef>
            </a:pPr>
            <a:r>
              <a:rPr lang="en-US" altLang="zh-TW" sz="1400" dirty="0">
                <a:ea typeface="新細明體" pitchFamily="18" charset="-120"/>
              </a:rPr>
              <a:t>For any vector </a:t>
            </a:r>
            <a:r>
              <a:rPr lang="en-US" altLang="zh-TW" sz="1400" b="1" i="1" dirty="0">
                <a:ea typeface="新細明體" pitchFamily="18" charset="-120"/>
              </a:rPr>
              <a:t>v</a:t>
            </a:r>
            <a:r>
              <a:rPr lang="en-US" altLang="zh-TW" sz="1400" dirty="0">
                <a:ea typeface="新細明體" pitchFamily="18" charset="-120"/>
              </a:rPr>
              <a:t> in world space that lies </a:t>
            </a:r>
            <a:r>
              <a:rPr lang="en-US" altLang="zh-TW" sz="1400" dirty="0" smtClean="0">
                <a:ea typeface="新細明體" pitchFamily="18" charset="-120"/>
              </a:rPr>
              <a:t>in the </a:t>
            </a:r>
            <a:r>
              <a:rPr lang="en-US" altLang="zh-TW" sz="1400" dirty="0">
                <a:ea typeface="新細明體" pitchFamily="18" charset="-120"/>
              </a:rPr>
              <a:t>polygon (e.g., one of </a:t>
            </a:r>
            <a:r>
              <a:rPr lang="en-US" altLang="zh-TW" sz="1400" dirty="0" smtClean="0">
                <a:ea typeface="新細明體" pitchFamily="18" charset="-120"/>
              </a:rPr>
              <a:t>its edge </a:t>
            </a:r>
            <a:r>
              <a:rPr lang="en-US" altLang="zh-TW" sz="1400" dirty="0">
                <a:ea typeface="新細明體" pitchFamily="18" charset="-120"/>
              </a:rPr>
              <a:t>vectors), </a:t>
            </a:r>
            <a:r>
              <a:rPr lang="en-US" altLang="zh-TW" sz="1400" dirty="0" smtClean="0">
                <a:ea typeface="新細明體" pitchFamily="18" charset="-120"/>
              </a:rPr>
              <a:t>the normal </a:t>
            </a:r>
            <a:r>
              <a:rPr lang="en-US" altLang="zh-TW" sz="1400" dirty="0">
                <a:ea typeface="新細明體" pitchFamily="18" charset="-120"/>
              </a:rPr>
              <a:t>is perpendicular to </a:t>
            </a:r>
            <a:r>
              <a:rPr lang="en-US" altLang="zh-TW" sz="1400" b="1" i="1" dirty="0">
                <a:ea typeface="新細明體" pitchFamily="18" charset="-120"/>
              </a:rPr>
              <a:t>v</a:t>
            </a:r>
            <a:r>
              <a:rPr lang="en-US" altLang="zh-TW" sz="1400" dirty="0" smtClean="0">
                <a:ea typeface="新細明體" pitchFamily="18" charset="-120"/>
              </a:rPr>
              <a:t>:</a:t>
            </a:r>
          </a:p>
          <a:p>
            <a:pPr marL="0" indent="0">
              <a:lnSpc>
                <a:spcPct val="90000"/>
              </a:lnSpc>
              <a:spcBef>
                <a:spcPct val="20000"/>
              </a:spcBef>
              <a:buNone/>
            </a:pPr>
            <a:endParaRPr lang="en-US" altLang="zh-TW" sz="1400" dirty="0" smtClean="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a:ea typeface="新細明體" pitchFamily="18" charset="-120"/>
              </a:rPr>
              <a:t>But </a:t>
            </a:r>
            <a:r>
              <a:rPr lang="en-US" altLang="zh-TW" sz="1400" b="1" i="1" dirty="0" err="1">
                <a:ea typeface="新細明體" pitchFamily="18" charset="-120"/>
              </a:rPr>
              <a:t>v</a:t>
            </a:r>
            <a:r>
              <a:rPr lang="en-US" altLang="zh-TW" sz="1400" i="1" baseline="-25000" dirty="0" err="1">
                <a:ea typeface="新細明體" pitchFamily="18" charset="-120"/>
              </a:rPr>
              <a:t>world</a:t>
            </a:r>
            <a:r>
              <a:rPr lang="en-US" altLang="zh-TW" sz="1400" dirty="0">
                <a:ea typeface="新細明體" pitchFamily="18" charset="-120"/>
              </a:rPr>
              <a:t> is just a transformed version of some vector in object space, </a:t>
            </a:r>
            <a:r>
              <a:rPr lang="en-US" altLang="zh-TW" sz="1400" b="1" i="1" dirty="0" err="1">
                <a:ea typeface="新細明體" pitchFamily="18" charset="-120"/>
              </a:rPr>
              <a:t>v</a:t>
            </a:r>
            <a:r>
              <a:rPr lang="en-US" altLang="zh-TW" sz="1400" i="1" baseline="-25000" dirty="0" err="1">
                <a:ea typeface="新細明體" pitchFamily="18" charset="-120"/>
              </a:rPr>
              <a:t>obj</a:t>
            </a:r>
            <a:r>
              <a:rPr lang="en-US" altLang="zh-TW" sz="1400" dirty="0">
                <a:ea typeface="新細明體" pitchFamily="18" charset="-120"/>
              </a:rPr>
              <a:t>. So we could </a:t>
            </a:r>
            <a:r>
              <a:rPr lang="en-US" altLang="zh-TW" sz="1400" dirty="0" smtClean="0">
                <a:ea typeface="新細明體" pitchFamily="18" charset="-120"/>
              </a:rPr>
              <a:t>write:</a:t>
            </a:r>
            <a:endParaRPr lang="en-US" altLang="zh-TW" sz="14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a:p>
            <a:pPr marL="0" indent="0">
              <a:lnSpc>
                <a:spcPct val="90000"/>
              </a:lnSpc>
              <a:spcBef>
                <a:spcPct val="20000"/>
              </a:spcBef>
              <a:buNone/>
            </a:pPr>
            <a:endParaRPr lang="en-US" altLang="zh-TW" sz="1600" dirty="0">
              <a:ea typeface="新細明體" pitchFamily="18" charset="-120"/>
            </a:endParaRPr>
          </a:p>
          <a:p>
            <a:pPr marL="342900" indent="-342900">
              <a:lnSpc>
                <a:spcPct val="90000"/>
              </a:lnSpc>
              <a:spcBef>
                <a:spcPct val="20000"/>
              </a:spcBef>
            </a:pPr>
            <a:r>
              <a:rPr lang="en-US" altLang="zh-TW" sz="1400" dirty="0">
                <a:ea typeface="新細明體" pitchFamily="18" charset="-120"/>
              </a:rPr>
              <a:t>Recall that since vectors have no </a:t>
            </a:r>
            <a:r>
              <a:rPr lang="en-US" altLang="zh-TW" sz="1400" dirty="0" smtClean="0">
                <a:ea typeface="新細明體" pitchFamily="18" charset="-120"/>
              </a:rPr>
              <a:t>position, </a:t>
            </a:r>
            <a:r>
              <a:rPr lang="en-US" altLang="zh-TW" sz="1400" dirty="0">
                <a:ea typeface="新細明體" pitchFamily="18" charset="-120"/>
              </a:rPr>
              <a:t>they are unaffected by translations </a:t>
            </a:r>
            <a:r>
              <a:rPr lang="en-US" altLang="zh-TW" sz="1400" dirty="0" smtClean="0">
                <a:ea typeface="新細明體" pitchFamily="18" charset="-120"/>
              </a:rPr>
              <a:t>(thus they </a:t>
            </a:r>
            <a:r>
              <a:rPr lang="en-US" altLang="zh-TW" sz="1400" dirty="0">
                <a:ea typeface="新細明體" pitchFamily="18" charset="-120"/>
              </a:rPr>
              <a:t>have </a:t>
            </a:r>
            <a:r>
              <a:rPr lang="en-US" altLang="zh-TW" sz="1400" i="1" dirty="0">
                <a:ea typeface="新細明體" pitchFamily="18" charset="-120"/>
              </a:rPr>
              <a:t>w</a:t>
            </a:r>
            <a:r>
              <a:rPr lang="en-US" altLang="zh-TW" sz="1400" dirty="0">
                <a:ea typeface="新細明體" pitchFamily="18" charset="-120"/>
              </a:rPr>
              <a:t> = 0) </a:t>
            </a:r>
          </a:p>
          <a:p>
            <a:pPr marL="742950" lvl="1" indent="-285750">
              <a:lnSpc>
                <a:spcPct val="90000"/>
              </a:lnSpc>
              <a:spcBef>
                <a:spcPct val="20000"/>
              </a:spcBef>
            </a:pPr>
            <a:r>
              <a:rPr lang="en-US" altLang="zh-TW" sz="1400" dirty="0">
                <a:ea typeface="新細明體" pitchFamily="18" charset="-120"/>
              </a:rPr>
              <a:t>so to make things easier, we </a:t>
            </a:r>
            <a:r>
              <a:rPr lang="en-US" altLang="zh-TW" sz="1400" dirty="0" smtClean="0">
                <a:ea typeface="新細明體" pitchFamily="18" charset="-120"/>
              </a:rPr>
              <a:t>only need to consider:</a:t>
            </a:r>
            <a:endParaRPr lang="en-US" altLang="zh-TW" sz="1400" dirty="0">
              <a:ea typeface="新細明體" pitchFamily="18" charset="-120"/>
            </a:endParaRPr>
          </a:p>
          <a:p>
            <a:pPr marL="742950" lvl="1" indent="-285750">
              <a:lnSpc>
                <a:spcPct val="85000"/>
              </a:lnSpc>
              <a:spcBef>
                <a:spcPct val="20000"/>
              </a:spcBef>
              <a:buNone/>
            </a:pPr>
            <a:r>
              <a:rPr lang="en-US" altLang="zh-TW" sz="2000" b="1" i="1" dirty="0">
                <a:latin typeface="Times New Roman" pitchFamily="18" charset="0"/>
                <a:ea typeface="新細明體" pitchFamily="18" charset="-120"/>
              </a:rPr>
              <a:t>			</a:t>
            </a:r>
            <a:r>
              <a:rPr lang="en-US" altLang="zh-TW" sz="2000" i="1" dirty="0">
                <a:latin typeface="Times New Roman" pitchFamily="18" charset="0"/>
                <a:ea typeface="新細明體" pitchFamily="18" charset="-120"/>
              </a:rPr>
              <a:t>M</a:t>
            </a:r>
            <a:r>
              <a:rPr lang="en-US" altLang="zh-TW" sz="2000" baseline="-25000" dirty="0">
                <a:latin typeface="Times New Roman" pitchFamily="18" charset="0"/>
                <a:ea typeface="新細明體" pitchFamily="18" charset="-120"/>
              </a:rPr>
              <a:t>3</a:t>
            </a:r>
            <a:r>
              <a:rPr lang="en-US" altLang="zh-TW" sz="1400" dirty="0">
                <a:latin typeface="Times New Roman" pitchFamily="18" charset="0"/>
                <a:ea typeface="新細明體" pitchFamily="18" charset="-120"/>
              </a:rPr>
              <a:t> = upper left 3 x 3 of </a:t>
            </a:r>
            <a:r>
              <a:rPr lang="en-US" altLang="zh-TW" sz="1400" dirty="0" smtClean="0">
                <a:latin typeface="Times New Roman" pitchFamily="18" charset="0"/>
                <a:ea typeface="新細明體" pitchFamily="18" charset="-120"/>
              </a:rPr>
              <a:t> </a:t>
            </a:r>
            <a:r>
              <a:rPr lang="en-US" altLang="zh-TW" sz="2000" i="1" dirty="0" smtClean="0">
                <a:latin typeface="Times New Roman" pitchFamily="18" charset="0"/>
                <a:ea typeface="新細明體" pitchFamily="18" charset="-120"/>
              </a:rPr>
              <a:t>M</a:t>
            </a:r>
            <a:endParaRPr lang="en-US" altLang="zh-TW" sz="1400" i="1" dirty="0">
              <a:latin typeface="Times New Roman" pitchFamily="18" charset="0"/>
              <a:ea typeface="新細明體" pitchFamily="18" charset="-120"/>
            </a:endParaRPr>
          </a:p>
          <a:p>
            <a:pPr marL="742950" lvl="1" indent="-285750">
              <a:lnSpc>
                <a:spcPct val="90000"/>
              </a:lnSpc>
              <a:spcBef>
                <a:spcPct val="20000"/>
              </a:spcBef>
              <a:buNone/>
            </a:pPr>
            <a:r>
              <a:rPr lang="en-US" altLang="zh-TW" sz="2000" b="1" dirty="0">
                <a:latin typeface="Times New Roman" pitchFamily="18" charset="0"/>
                <a:ea typeface="新細明體" pitchFamily="18" charset="-120"/>
              </a:rPr>
              <a:t>			</a:t>
            </a:r>
            <a:r>
              <a:rPr lang="en-US" altLang="zh-TW" sz="2000" b="1" dirty="0" err="1">
                <a:latin typeface="Times New Roman" pitchFamily="18" charset="0"/>
                <a:ea typeface="新細明體" pitchFamily="18" charset="-120"/>
              </a:rPr>
              <a:t>n</a:t>
            </a:r>
            <a:r>
              <a:rPr lang="en-US" altLang="zh-TW" sz="2000" i="1" baseline="-25000" dirty="0" err="1">
                <a:latin typeface="Times New Roman" pitchFamily="18" charset="0"/>
                <a:ea typeface="新細明體" pitchFamily="18" charset="-120"/>
              </a:rPr>
              <a:t>world</a:t>
            </a:r>
            <a:r>
              <a:rPr lang="en-US" altLang="zh-TW" sz="1400" dirty="0">
                <a:latin typeface="Times New Roman" pitchFamily="18" charset="0"/>
                <a:ea typeface="新細明體" pitchFamily="18" charset="-120"/>
              </a:rPr>
              <a:t> </a:t>
            </a:r>
            <a:r>
              <a:rPr lang="en-US" altLang="zh-TW" sz="1400" dirty="0">
                <a:latin typeface="Symbol" pitchFamily="18" charset="2"/>
                <a:ea typeface="新細明體" pitchFamily="18" charset="-120"/>
              </a:rPr>
              <a:t>· </a:t>
            </a:r>
            <a:r>
              <a:rPr lang="en-US" altLang="zh-TW" sz="2000" i="1" dirty="0">
                <a:latin typeface="Times New Roman" pitchFamily="18" charset="0"/>
                <a:ea typeface="新細明體" pitchFamily="18" charset="-120"/>
              </a:rPr>
              <a:t>M</a:t>
            </a:r>
            <a:r>
              <a:rPr lang="en-US" altLang="zh-TW" sz="2000" baseline="-25000" dirty="0">
                <a:latin typeface="Times New Roman" pitchFamily="18" charset="0"/>
                <a:ea typeface="新細明體" pitchFamily="18" charset="-120"/>
              </a:rPr>
              <a:t>3</a:t>
            </a:r>
            <a:r>
              <a:rPr lang="en-US" altLang="zh-TW" sz="1400" dirty="0">
                <a:latin typeface="Times New Roman" pitchFamily="18" charset="0"/>
                <a:ea typeface="新細明體" pitchFamily="18" charset="-120"/>
              </a:rPr>
              <a:t> </a:t>
            </a:r>
            <a:r>
              <a:rPr lang="en-US" altLang="zh-TW" sz="2000" b="1" dirty="0" err="1">
                <a:latin typeface="Times New Roman" pitchFamily="18" charset="0"/>
                <a:ea typeface="新細明體" pitchFamily="18" charset="-120"/>
              </a:rPr>
              <a:t>v</a:t>
            </a:r>
            <a:r>
              <a:rPr lang="en-US" altLang="zh-TW" sz="2000" i="1" baseline="-25000" dirty="0" err="1">
                <a:latin typeface="Times New Roman" pitchFamily="18" charset="0"/>
                <a:ea typeface="新細明體" pitchFamily="18" charset="-120"/>
              </a:rPr>
              <a:t>obj</a:t>
            </a:r>
            <a:r>
              <a:rPr lang="en-US" altLang="zh-TW" sz="1400" dirty="0">
                <a:latin typeface="Times New Roman" pitchFamily="18" charset="0"/>
                <a:ea typeface="新細明體" pitchFamily="18" charset="-120"/>
              </a:rPr>
              <a:t> = 0</a:t>
            </a:r>
          </a:p>
          <a:p>
            <a:pPr marL="742950" lvl="1" indent="-285750">
              <a:lnSpc>
                <a:spcPct val="90000"/>
              </a:lnSpc>
              <a:spcBef>
                <a:spcPct val="20000"/>
              </a:spcBef>
            </a:pPr>
            <a:endParaRPr lang="en-US" altLang="zh-TW" sz="1400" dirty="0">
              <a:latin typeface="Times New Roman" pitchFamily="18" charset="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Transforming </a:t>
            </a:r>
            <a:r>
              <a:rPr lang="en-US" dirty="0" err="1" smtClean="0"/>
              <a:t>Normals</a:t>
            </a:r>
            <a:r>
              <a:rPr lang="en-US" dirty="0" smtClean="0"/>
              <a:t> (1/4)</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289518626"/>
              </p:ext>
            </p:extLst>
          </p:nvPr>
        </p:nvGraphicFramePr>
        <p:xfrm>
          <a:off x="3441701" y="2228850"/>
          <a:ext cx="1655950" cy="372618"/>
        </p:xfrm>
        <a:graphic>
          <a:graphicData uri="http://schemas.openxmlformats.org/presentationml/2006/ole">
            <mc:AlternateContent xmlns:mc="http://schemas.openxmlformats.org/markup-compatibility/2006">
              <mc:Choice xmlns:v="urn:schemas-microsoft-com:vml" Requires="v">
                <p:oleObj spid="_x0000_s11685" name="Equation" r:id="rId3" imgW="1015920" imgH="228600" progId="Equation.3">
                  <p:embed/>
                </p:oleObj>
              </mc:Choice>
              <mc:Fallback>
                <p:oleObj name="Equation" r:id="rId3" imgW="1015920" imgH="228600" progId="Equation.3">
                  <p:embed/>
                  <p:pic>
                    <p:nvPicPr>
                      <p:cNvPr id="0" name="Picture 51"/>
                      <p:cNvPicPr>
                        <a:picLocks noChangeAspect="1" noChangeArrowheads="1"/>
                      </p:cNvPicPr>
                      <p:nvPr/>
                    </p:nvPicPr>
                    <p:blipFill>
                      <a:blip r:embed="rId4"/>
                      <a:srcRect/>
                      <a:stretch>
                        <a:fillRect/>
                      </a:stretch>
                    </p:blipFill>
                    <p:spPr bwMode="auto">
                      <a:xfrm>
                        <a:off x="3441701" y="2228850"/>
                        <a:ext cx="1655950" cy="372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20746202"/>
              </p:ext>
            </p:extLst>
          </p:nvPr>
        </p:nvGraphicFramePr>
        <p:xfrm>
          <a:off x="3429000" y="2914651"/>
          <a:ext cx="1696745" cy="393148"/>
        </p:xfrm>
        <a:graphic>
          <a:graphicData uri="http://schemas.openxmlformats.org/presentationml/2006/ole">
            <mc:AlternateContent xmlns:mc="http://schemas.openxmlformats.org/markup-compatibility/2006">
              <mc:Choice xmlns:v="urn:schemas-microsoft-com:vml" Requires="v">
                <p:oleObj spid="_x0000_s11686" name="Equation" r:id="rId5" imgW="1040948" imgH="241195" progId="Equation.3">
                  <p:embed/>
                </p:oleObj>
              </mc:Choice>
              <mc:Fallback>
                <p:oleObj name="Equation" r:id="rId5" imgW="1040948" imgH="241195" progId="Equation.3">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2914651"/>
                        <a:ext cx="1696745" cy="3931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 Box 33"/>
          <p:cNvSpPr txBox="1">
            <a:spLocks noChangeArrowheads="1"/>
          </p:cNvSpPr>
          <p:nvPr/>
        </p:nvSpPr>
        <p:spPr bwMode="auto">
          <a:xfrm>
            <a:off x="5486400" y="3977640"/>
            <a:ext cx="2667000" cy="369332"/>
          </a:xfrm>
          <a:prstGeom prst="rect">
            <a:avLst/>
          </a:prstGeom>
          <a:noFill/>
          <a:ln w="19050">
            <a:noFill/>
            <a:miter lim="800000"/>
            <a:headEnd/>
            <a:tailEnd/>
          </a:ln>
        </p:spPr>
        <p:txBody>
          <a:bodyPr wrap="square">
            <a:spAutoFit/>
          </a:bodyPr>
          <a:lstStyle/>
          <a:p>
            <a:pPr>
              <a:spcBef>
                <a:spcPct val="50000"/>
              </a:spcBef>
              <a:buFontTx/>
              <a:buNone/>
            </a:pPr>
            <a:r>
              <a:rPr lang="en-US" altLang="zh-TW" sz="1800" dirty="0">
                <a:latin typeface="Times New Roman" pitchFamily="18" charset="0"/>
                <a:ea typeface="新細明體" pitchFamily="18" charset="-120"/>
              </a:rPr>
              <a:t>(</a:t>
            </a:r>
            <a:r>
              <a:rPr lang="en-US" altLang="zh-TW" sz="1800" dirty="0" smtClean="0">
                <a:latin typeface="Times New Roman" pitchFamily="18" charset="0"/>
                <a:ea typeface="新細明體" pitchFamily="18" charset="-120"/>
              </a:rPr>
              <a:t>rotation/scale component</a:t>
            </a:r>
            <a:r>
              <a:rPr lang="en-US" altLang="zh-TW" sz="1800" dirty="0">
                <a:latin typeface="Times New Roman" pitchFamily="18" charset="0"/>
                <a:ea typeface="新細明體" pitchFamily="18" charset="-120"/>
              </a:rPr>
              <a:t>)</a:t>
            </a:r>
          </a:p>
        </p:txBody>
      </p:sp>
      <p:sp>
        <p:nvSpPr>
          <p:cNvPr id="7" name="Slide Number Placeholder 6"/>
          <p:cNvSpPr>
            <a:spLocks noGrp="1"/>
          </p:cNvSpPr>
          <p:nvPr>
            <p:ph type="sldNum" sz="quarter" idx="4"/>
          </p:nvPr>
        </p:nvSpPr>
        <p:spPr/>
        <p:txBody>
          <a:bodyPr/>
          <a:lstStyle/>
          <a:p>
            <a:fld id="{878FC6C6-EB77-4A33-8CE7-3A064FF17C51}" type="slidenum">
              <a:rPr lang="en-US" smtClean="0"/>
              <a:pPr/>
              <a:t>28</a:t>
            </a:fld>
            <a:r>
              <a:rPr lang="en-US" dirty="0" smtClean="0"/>
              <a:t> of 48</a:t>
            </a:r>
            <a:endParaRPr lang="en-US" dirty="0"/>
          </a:p>
        </p:txBody>
      </p:sp>
    </p:spTree>
    <p:extLst>
      <p:ext uri="{BB962C8B-B14F-4D97-AF65-F5344CB8AC3E}">
        <p14:creationId xmlns:p14="http://schemas.microsoft.com/office/powerpoint/2010/main" val="45925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fade">
                                      <p:cBhvr>
                                        <p:cTn id="6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57251"/>
            <a:ext cx="8229600" cy="3829049"/>
          </a:xfrm>
        </p:spPr>
        <p:txBody>
          <a:bodyPr>
            <a:noAutofit/>
          </a:bodyPr>
          <a:lstStyle/>
          <a:p>
            <a:pPr marL="0" indent="0">
              <a:lnSpc>
                <a:spcPct val="90000"/>
              </a:lnSpc>
              <a:spcBef>
                <a:spcPct val="20000"/>
              </a:spcBef>
              <a:buNone/>
            </a:pPr>
            <a:r>
              <a:rPr lang="en-US" altLang="zh-TW" sz="1400" dirty="0" smtClean="0">
                <a:solidFill>
                  <a:srgbClr val="0070C0"/>
                </a:solidFill>
                <a:ea typeface="新細明體" pitchFamily="18" charset="-120"/>
              </a:rPr>
              <a:t>Object-space to world-space (continued)</a:t>
            </a:r>
          </a:p>
          <a:p>
            <a:pPr marL="342900" indent="-342900">
              <a:lnSpc>
                <a:spcPct val="90000"/>
              </a:lnSpc>
              <a:spcBef>
                <a:spcPct val="20000"/>
              </a:spcBef>
            </a:pPr>
            <a:r>
              <a:rPr lang="en-US" altLang="zh-TW" sz="1400" dirty="0">
                <a:ea typeface="新細明體" pitchFamily="18" charset="-120"/>
              </a:rPr>
              <a:t>So we want a vector </a:t>
            </a:r>
            <a:r>
              <a:rPr lang="en-US" altLang="zh-TW" sz="1400" b="1" i="1" dirty="0" err="1">
                <a:ea typeface="新細明體" pitchFamily="18" charset="-120"/>
              </a:rPr>
              <a:t>n</a:t>
            </a:r>
            <a:r>
              <a:rPr lang="en-US" altLang="zh-TW" sz="1400" b="1" i="1" baseline="-25000" dirty="0" err="1">
                <a:ea typeface="新細明體" pitchFamily="18" charset="-120"/>
              </a:rPr>
              <a:t>world</a:t>
            </a:r>
            <a:r>
              <a:rPr lang="en-US" altLang="zh-TW" sz="1400" dirty="0">
                <a:ea typeface="新細明體" pitchFamily="18" charset="-120"/>
              </a:rPr>
              <a:t> such that for any </a:t>
            </a:r>
            <a:r>
              <a:rPr lang="en-US" altLang="zh-TW" sz="1400" b="1" i="1" dirty="0" err="1">
                <a:ea typeface="新細明體" pitchFamily="18" charset="-120"/>
              </a:rPr>
              <a:t>v</a:t>
            </a:r>
            <a:r>
              <a:rPr lang="en-US" altLang="zh-TW" sz="1400" b="1" i="1" baseline="-25000" dirty="0" err="1">
                <a:ea typeface="新細明體" pitchFamily="18" charset="-120"/>
              </a:rPr>
              <a:t>obj</a:t>
            </a:r>
            <a:r>
              <a:rPr lang="en-US" altLang="zh-TW" sz="1400" b="1" i="1" dirty="0">
                <a:ea typeface="新細明體" pitchFamily="18" charset="-120"/>
              </a:rPr>
              <a:t> </a:t>
            </a:r>
            <a:r>
              <a:rPr lang="en-US" altLang="zh-TW" sz="1400" dirty="0">
                <a:ea typeface="新細明體" pitchFamily="18" charset="-120"/>
              </a:rPr>
              <a:t>in the plane of the </a:t>
            </a:r>
            <a:r>
              <a:rPr lang="en-US" altLang="zh-TW" sz="1400" dirty="0" smtClean="0">
                <a:ea typeface="新細明體" pitchFamily="18" charset="-120"/>
              </a:rPr>
              <a:t>polygon:</a:t>
            </a: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a:ea typeface="新細明體" pitchFamily="18" charset="-120"/>
              </a:rPr>
              <a:t>We will show on next slide that this equation can be rewritten </a:t>
            </a:r>
            <a:r>
              <a:rPr lang="en-US" altLang="zh-TW" sz="1400" dirty="0" smtClean="0">
                <a:ea typeface="新細明體" pitchFamily="18" charset="-120"/>
              </a:rPr>
              <a:t>as:</a:t>
            </a: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a:ea typeface="新細明體" pitchFamily="18" charset="-120"/>
              </a:rPr>
              <a:t>We also already </a:t>
            </a:r>
            <a:r>
              <a:rPr lang="en-US" altLang="zh-TW" sz="1400" dirty="0" smtClean="0">
                <a:ea typeface="新細明體" pitchFamily="18" charset="-120"/>
              </a:rPr>
              <a:t>have:</a:t>
            </a: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smtClean="0">
                <a:ea typeface="新細明體" pitchFamily="18" charset="-120"/>
              </a:rPr>
              <a:t>Therefore:</a:t>
            </a: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r>
              <a:rPr lang="en-US" altLang="zh-TW" sz="1400" dirty="0">
                <a:ea typeface="新細明體" pitchFamily="18" charset="-120"/>
              </a:rPr>
              <a:t>Left-multiplying by (M</a:t>
            </a:r>
            <a:r>
              <a:rPr lang="en-US" altLang="zh-TW" sz="1400" baseline="-25000" dirty="0">
                <a:ea typeface="新細明體" pitchFamily="18" charset="-120"/>
              </a:rPr>
              <a:t>3</a:t>
            </a:r>
            <a:r>
              <a:rPr lang="en-US" altLang="zh-TW" sz="1400" baseline="30000" dirty="0">
                <a:ea typeface="新細明體" pitchFamily="18" charset="-120"/>
              </a:rPr>
              <a:t>t</a:t>
            </a:r>
            <a:r>
              <a:rPr lang="en-US" altLang="zh-TW" sz="1400" dirty="0">
                <a:ea typeface="新細明體" pitchFamily="18" charset="-120"/>
              </a:rPr>
              <a:t>)</a:t>
            </a:r>
            <a:r>
              <a:rPr lang="en-US" altLang="zh-TW" sz="1400" baseline="30000" dirty="0">
                <a:ea typeface="新細明體" pitchFamily="18" charset="-120"/>
              </a:rPr>
              <a:t>-1</a:t>
            </a:r>
            <a:r>
              <a:rPr lang="en-US" altLang="zh-TW" sz="1400" dirty="0">
                <a:ea typeface="新細明體" pitchFamily="18" charset="-120"/>
              </a:rPr>
              <a:t>,</a:t>
            </a:r>
          </a:p>
          <a:p>
            <a:pPr marL="342900" indent="-342900">
              <a:lnSpc>
                <a:spcPct val="90000"/>
              </a:lnSpc>
              <a:spcBef>
                <a:spcPct val="20000"/>
              </a:spcBef>
            </a:pPr>
            <a:endParaRPr lang="en-US" altLang="zh-TW" sz="1400" baseline="30000" dirty="0">
              <a:ea typeface="新細明體" pitchFamily="18" charset="-120"/>
            </a:endParaRPr>
          </a:p>
          <a:p>
            <a:pPr marL="742950" lvl="1" indent="-285750">
              <a:lnSpc>
                <a:spcPct val="90000"/>
              </a:lnSpc>
              <a:spcBef>
                <a:spcPct val="20000"/>
              </a:spcBef>
            </a:pPr>
            <a:endParaRPr lang="en-US" altLang="zh-TW" sz="1400" dirty="0">
              <a:latin typeface="Times New Roman" pitchFamily="18" charset="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Transforming </a:t>
            </a:r>
            <a:r>
              <a:rPr lang="en-US" dirty="0" err="1" smtClean="0"/>
              <a:t>Normals</a:t>
            </a:r>
            <a:r>
              <a:rPr lang="en-US" dirty="0" smtClean="0"/>
              <a:t> (2/4)</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82041127"/>
              </p:ext>
            </p:extLst>
          </p:nvPr>
        </p:nvGraphicFramePr>
        <p:xfrm>
          <a:off x="3021013" y="1428750"/>
          <a:ext cx="1887167" cy="402804"/>
        </p:xfrm>
        <a:graphic>
          <a:graphicData uri="http://schemas.openxmlformats.org/presentationml/2006/ole">
            <mc:AlternateContent xmlns:mc="http://schemas.openxmlformats.org/markup-compatibility/2006">
              <mc:Choice xmlns:v="urn:schemas-microsoft-com:vml" Requires="v">
                <p:oleObj spid="_x0000_s21527" name="Equation" r:id="rId3" imgW="1130040" imgH="241200" progId="Equation.3">
                  <p:embed/>
                </p:oleObj>
              </mc:Choice>
              <mc:Fallback>
                <p:oleObj name="Equation" r:id="rId3" imgW="1130040" imgH="241200" progId="Equation.3">
                  <p:embed/>
                  <p:pic>
                    <p:nvPicPr>
                      <p:cNvPr id="0" name="Picture 122"/>
                      <p:cNvPicPr>
                        <a:picLocks noChangeAspect="1" noChangeArrowheads="1"/>
                      </p:cNvPicPr>
                      <p:nvPr/>
                    </p:nvPicPr>
                    <p:blipFill>
                      <a:blip r:embed="rId4"/>
                      <a:srcRect/>
                      <a:stretch>
                        <a:fillRect/>
                      </a:stretch>
                    </p:blipFill>
                    <p:spPr bwMode="auto">
                      <a:xfrm>
                        <a:off x="3021013" y="1428750"/>
                        <a:ext cx="1887167" cy="4028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76114809"/>
              </p:ext>
            </p:extLst>
          </p:nvPr>
        </p:nvGraphicFramePr>
        <p:xfrm>
          <a:off x="2895600" y="2051050"/>
          <a:ext cx="1863090" cy="434232"/>
        </p:xfrm>
        <a:graphic>
          <a:graphicData uri="http://schemas.openxmlformats.org/presentationml/2006/ole">
            <mc:AlternateContent xmlns:mc="http://schemas.openxmlformats.org/markup-compatibility/2006">
              <mc:Choice xmlns:v="urn:schemas-microsoft-com:vml" Requires="v">
                <p:oleObj spid="_x0000_s21528" name="Equation" r:id="rId5" imgW="1143000" imgH="266400" progId="Equation.3">
                  <p:embed/>
                </p:oleObj>
              </mc:Choice>
              <mc:Fallback>
                <p:oleObj name="Equation" r:id="rId5" imgW="1143000" imgH="266400" progId="Equation.3">
                  <p:embed/>
                  <p:pic>
                    <p:nvPicPr>
                      <p:cNvPr id="0" name="Picture 123"/>
                      <p:cNvPicPr>
                        <a:picLocks noChangeAspect="1" noChangeArrowheads="1"/>
                      </p:cNvPicPr>
                      <p:nvPr/>
                    </p:nvPicPr>
                    <p:blipFill>
                      <a:blip r:embed="rId6"/>
                      <a:srcRect/>
                      <a:stretch>
                        <a:fillRect/>
                      </a:stretch>
                    </p:blipFill>
                    <p:spPr bwMode="auto">
                      <a:xfrm>
                        <a:off x="2895600" y="2051050"/>
                        <a:ext cx="1863090" cy="434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32251794"/>
              </p:ext>
            </p:extLst>
          </p:nvPr>
        </p:nvGraphicFramePr>
        <p:xfrm>
          <a:off x="2971800" y="2800350"/>
          <a:ext cx="1324289" cy="393148"/>
        </p:xfrm>
        <a:graphic>
          <a:graphicData uri="http://schemas.openxmlformats.org/presentationml/2006/ole">
            <mc:AlternateContent xmlns:mc="http://schemas.openxmlformats.org/markup-compatibility/2006">
              <mc:Choice xmlns:v="urn:schemas-microsoft-com:vml" Requires="v">
                <p:oleObj spid="_x0000_s21529" name="Equation" r:id="rId7" imgW="812447" imgH="241195" progId="Equation.3">
                  <p:embed/>
                </p:oleObj>
              </mc:Choice>
              <mc:Fallback>
                <p:oleObj name="Equation" r:id="rId7" imgW="812447" imgH="241195" progId="Equation.3">
                  <p:embed/>
                  <p:pic>
                    <p:nvPicPr>
                      <p:cNvPr id="0" name="Picture 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800350"/>
                        <a:ext cx="1324289" cy="3931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33244097"/>
              </p:ext>
            </p:extLst>
          </p:nvPr>
        </p:nvGraphicFramePr>
        <p:xfrm>
          <a:off x="2895600" y="3409950"/>
          <a:ext cx="1552086" cy="434232"/>
        </p:xfrm>
        <a:graphic>
          <a:graphicData uri="http://schemas.openxmlformats.org/presentationml/2006/ole">
            <mc:AlternateContent xmlns:mc="http://schemas.openxmlformats.org/markup-compatibility/2006">
              <mc:Choice xmlns:v="urn:schemas-microsoft-com:vml" Requires="v">
                <p:oleObj spid="_x0000_s21530" name="Equation" r:id="rId9" imgW="952200" imgH="266400" progId="Equation.3">
                  <p:embed/>
                </p:oleObj>
              </mc:Choice>
              <mc:Fallback>
                <p:oleObj name="Equation" r:id="rId9" imgW="952200" imgH="266400" progId="Equation.3">
                  <p:embed/>
                  <p:pic>
                    <p:nvPicPr>
                      <p:cNvPr id="0" name="Picture 125"/>
                      <p:cNvPicPr>
                        <a:picLocks noChangeAspect="1" noChangeArrowheads="1"/>
                      </p:cNvPicPr>
                      <p:nvPr/>
                    </p:nvPicPr>
                    <p:blipFill>
                      <a:blip r:embed="rId10"/>
                      <a:srcRect/>
                      <a:stretch>
                        <a:fillRect/>
                      </a:stretch>
                    </p:blipFill>
                    <p:spPr bwMode="auto">
                      <a:xfrm>
                        <a:off x="2895600" y="3409950"/>
                        <a:ext cx="1552086" cy="434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29822098"/>
              </p:ext>
            </p:extLst>
          </p:nvPr>
        </p:nvGraphicFramePr>
        <p:xfrm>
          <a:off x="2971800" y="4171950"/>
          <a:ext cx="1841590" cy="475916"/>
        </p:xfrm>
        <a:graphic>
          <a:graphicData uri="http://schemas.openxmlformats.org/presentationml/2006/ole">
            <mc:AlternateContent xmlns:mc="http://schemas.openxmlformats.org/markup-compatibility/2006">
              <mc:Choice xmlns:v="urn:schemas-microsoft-com:vml" Requires="v">
                <p:oleObj spid="_x0000_s21531" name="Equation" r:id="rId11" imgW="1129810" imgH="291973" progId="Equation.3">
                  <p:embed/>
                </p:oleObj>
              </mc:Choice>
              <mc:Fallback>
                <p:oleObj name="Equation" r:id="rId11" imgW="1129810" imgH="291973" progId="Equation.3">
                  <p:embed/>
                  <p:pic>
                    <p:nvPicPr>
                      <p:cNvPr id="0" name="Picture 1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4171950"/>
                        <a:ext cx="1841590" cy="4759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
          </p:nvPr>
        </p:nvSpPr>
        <p:spPr/>
        <p:txBody>
          <a:bodyPr/>
          <a:lstStyle/>
          <a:p>
            <a:fld id="{878FC6C6-EB77-4A33-8CE7-3A064FF17C51}" type="slidenum">
              <a:rPr lang="en-US" smtClean="0"/>
              <a:pPr/>
              <a:t>29</a:t>
            </a:fld>
            <a:r>
              <a:rPr lang="en-US" dirty="0" smtClean="0"/>
              <a:t> of 48</a:t>
            </a:r>
            <a:endParaRPr lang="en-US" dirty="0"/>
          </a:p>
        </p:txBody>
      </p:sp>
    </p:spTree>
    <p:extLst>
      <p:ext uri="{BB962C8B-B14F-4D97-AF65-F5344CB8AC3E}">
        <p14:creationId xmlns:p14="http://schemas.microsoft.com/office/powerpoint/2010/main" val="256391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a:xfrm>
            <a:off x="2140826" y="4797742"/>
            <a:ext cx="5257800" cy="240983"/>
          </a:xfrm>
        </p:spPr>
        <p:txBody>
          <a:bodyPr/>
          <a:lstStyle/>
          <a:p>
            <a:r>
              <a:rPr lang="en-US" dirty="0" smtClean="0"/>
              <a:t>November 1, 2012</a:t>
            </a:r>
            <a:endParaRPr lang="en-US" dirty="0"/>
          </a:p>
        </p:txBody>
      </p:sp>
      <p:sp>
        <p:nvSpPr>
          <p:cNvPr id="2" name="Title 1"/>
          <p:cNvSpPr>
            <a:spLocks noGrp="1"/>
          </p:cNvSpPr>
          <p:nvPr>
            <p:ph type="title"/>
          </p:nvPr>
        </p:nvSpPr>
        <p:spPr>
          <a:xfrm>
            <a:off x="409575" y="548640"/>
            <a:ext cx="8229600" cy="457200"/>
          </a:xfrm>
        </p:spPr>
        <p:txBody>
          <a:bodyPr>
            <a:normAutofit fontScale="90000"/>
          </a:bodyPr>
          <a:lstStyle/>
          <a:p>
            <a:r>
              <a:rPr lang="en-US" dirty="0" smtClean="0"/>
              <a:t>Introduction</a:t>
            </a:r>
            <a:endParaRPr lang="en-US" dirty="0"/>
          </a:p>
        </p:txBody>
      </p:sp>
      <p:pic>
        <p:nvPicPr>
          <p:cNvPr id="4" name="Picture 6" descr="wssamb"/>
          <p:cNvPicPr>
            <a:picLocks noChangeAspect="1" noChangeArrowheads="1"/>
          </p:cNvPicPr>
          <p:nvPr/>
        </p:nvPicPr>
        <p:blipFill>
          <a:blip r:embed="rId2" cstate="print"/>
          <a:srcRect/>
          <a:stretch>
            <a:fillRect/>
          </a:stretch>
        </p:blipFill>
        <p:spPr bwMode="auto">
          <a:xfrm>
            <a:off x="4770514" y="449580"/>
            <a:ext cx="4286250" cy="4286250"/>
          </a:xfrm>
          <a:prstGeom prst="rect">
            <a:avLst/>
          </a:prstGeom>
          <a:noFill/>
          <a:ln w="9525">
            <a:noFill/>
            <a:miter lim="800000"/>
            <a:headEnd/>
            <a:tailEnd/>
          </a:ln>
        </p:spPr>
      </p:pic>
      <p:sp>
        <p:nvSpPr>
          <p:cNvPr id="6" name="Title 1"/>
          <p:cNvSpPr txBox="1">
            <a:spLocks/>
          </p:cNvSpPr>
          <p:nvPr/>
        </p:nvSpPr>
        <p:spPr>
          <a:xfrm>
            <a:off x="533400" y="933450"/>
            <a:ext cx="3124200" cy="1000270"/>
          </a:xfrm>
          <a:prstGeom prst="rect">
            <a:avLst/>
          </a:prstGeom>
        </p:spPr>
        <p:txBody>
          <a:bodyPr vert="horz" anchor="b" anchorCtr="0">
            <a:normAutofit/>
          </a:bodyPr>
          <a:lstStyle>
            <a:lvl1pPr algn="l" rtl="0" eaLnBrk="1" latinLnBrk="0" hangingPunct="1">
              <a:spcBef>
                <a:spcPct val="0"/>
              </a:spcBef>
              <a:buNone/>
              <a:defRPr kumimoji="0" sz="2400" b="1" kern="1200" spc="300">
                <a:solidFill>
                  <a:srgbClr val="920000"/>
                </a:solidFill>
                <a:latin typeface="+mj-lt"/>
                <a:ea typeface="+mj-ea"/>
                <a:cs typeface="+mj-cs"/>
              </a:defRPr>
            </a:lvl1pPr>
          </a:lstStyle>
          <a:p>
            <a:r>
              <a:rPr lang="en-US" sz="2000" b="0" dirty="0" smtClean="0"/>
              <a:t>What “effects” do you see?</a:t>
            </a:r>
            <a:endParaRPr lang="en-US" sz="2000" b="0" dirty="0"/>
          </a:p>
        </p:txBody>
      </p:sp>
      <p:grpSp>
        <p:nvGrpSpPr>
          <p:cNvPr id="5" name="Group 13"/>
          <p:cNvGrpSpPr>
            <a:grpSpLocks/>
          </p:cNvGrpSpPr>
          <p:nvPr/>
        </p:nvGrpSpPr>
        <p:grpSpPr bwMode="auto">
          <a:xfrm>
            <a:off x="4865764" y="590550"/>
            <a:ext cx="1239838" cy="1054894"/>
            <a:chOff x="226" y="1310"/>
            <a:chExt cx="781" cy="886"/>
          </a:xfrm>
        </p:grpSpPr>
        <p:sp>
          <p:nvSpPr>
            <p:cNvPr id="7" name="Line 6"/>
            <p:cNvSpPr>
              <a:spLocks noChangeShapeType="1"/>
            </p:cNvSpPr>
            <p:nvPr/>
          </p:nvSpPr>
          <p:spPr bwMode="auto">
            <a:xfrm flipV="1">
              <a:off x="575" y="1310"/>
              <a:ext cx="271" cy="576"/>
            </a:xfrm>
            <a:prstGeom prst="line">
              <a:avLst/>
            </a:prstGeom>
            <a:noFill/>
            <a:ln w="19050">
              <a:solidFill>
                <a:srgbClr val="FFFFFF"/>
              </a:solidFill>
              <a:round/>
              <a:headEnd/>
              <a:tailEnd type="triangle" w="med" len="me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 name="Text Box 7"/>
            <p:cNvSpPr txBox="1">
              <a:spLocks noChangeArrowheads="1"/>
            </p:cNvSpPr>
            <p:nvPr/>
          </p:nvSpPr>
          <p:spPr bwMode="auto">
            <a:xfrm>
              <a:off x="226" y="1886"/>
              <a:ext cx="781" cy="310"/>
            </a:xfrm>
            <a:prstGeom prst="rect">
              <a:avLst/>
            </a:prstGeom>
            <a:noFill/>
            <a:ln w="1905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red mirror</a:t>
              </a:r>
            </a:p>
          </p:txBody>
        </p:sp>
      </p:grpSp>
      <p:grpSp>
        <p:nvGrpSpPr>
          <p:cNvPr id="9" name="Group 14"/>
          <p:cNvGrpSpPr>
            <a:grpSpLocks/>
          </p:cNvGrpSpPr>
          <p:nvPr/>
        </p:nvGrpSpPr>
        <p:grpSpPr bwMode="auto">
          <a:xfrm>
            <a:off x="7590231" y="2459976"/>
            <a:ext cx="1458913" cy="1008460"/>
            <a:chOff x="2780" y="1462"/>
            <a:chExt cx="919" cy="847"/>
          </a:xfrm>
        </p:grpSpPr>
        <p:sp>
          <p:nvSpPr>
            <p:cNvPr id="10" name="Line 8"/>
            <p:cNvSpPr>
              <a:spLocks noChangeShapeType="1"/>
            </p:cNvSpPr>
            <p:nvPr/>
          </p:nvSpPr>
          <p:spPr bwMode="auto">
            <a:xfrm flipV="1">
              <a:off x="3405" y="1462"/>
              <a:ext cx="181" cy="588"/>
            </a:xfrm>
            <a:prstGeom prst="line">
              <a:avLst/>
            </a:prstGeom>
            <a:noFill/>
            <a:ln w="19050">
              <a:solidFill>
                <a:schemeClr val="bg1"/>
              </a:solidFill>
              <a:round/>
              <a:headEnd/>
              <a:tailEnd type="triangle" w="med" len="med"/>
            </a:ln>
          </p:spPr>
          <p:txBody>
            <a:bodyPr anchor="ctr">
              <a:spAutoFit/>
            </a:bodyPr>
            <a:lstStyle/>
            <a:p>
              <a:endParaRPr lang="en-US" dirty="0"/>
            </a:p>
          </p:txBody>
        </p:sp>
        <p:sp>
          <p:nvSpPr>
            <p:cNvPr id="11" name="Text Box 9"/>
            <p:cNvSpPr txBox="1">
              <a:spLocks noChangeArrowheads="1"/>
            </p:cNvSpPr>
            <p:nvPr/>
          </p:nvSpPr>
          <p:spPr bwMode="auto">
            <a:xfrm>
              <a:off x="2780" y="1999"/>
              <a:ext cx="919" cy="310"/>
            </a:xfrm>
            <a:prstGeom prst="rect">
              <a:avLst/>
            </a:prstGeom>
            <a:noFill/>
            <a:ln w="19050">
              <a:noFill/>
              <a:miter lim="800000"/>
              <a:headEnd/>
              <a:tailEnd/>
            </a:ln>
          </p:spPr>
          <p:txBody>
            <a:bodyPr wrap="none">
              <a:spAutoFit/>
            </a:bodyPr>
            <a:lstStyle/>
            <a:p>
              <a:pPr>
                <a:buFontTx/>
                <a:buNone/>
              </a:pPr>
              <a:r>
                <a:rPr lang="en-US" dirty="0">
                  <a:solidFill>
                    <a:schemeClr val="bg1"/>
                  </a:solidFill>
                </a:rPr>
                <a:t>green mirror</a:t>
              </a:r>
            </a:p>
          </p:txBody>
        </p:sp>
      </p:grpSp>
      <p:grpSp>
        <p:nvGrpSpPr>
          <p:cNvPr id="12" name="Group 11"/>
          <p:cNvGrpSpPr/>
          <p:nvPr/>
        </p:nvGrpSpPr>
        <p:grpSpPr>
          <a:xfrm>
            <a:off x="4712576" y="1650444"/>
            <a:ext cx="2831224" cy="1195626"/>
            <a:chOff x="996950" y="3155950"/>
            <a:chExt cx="2831224" cy="1594168"/>
          </a:xfrm>
        </p:grpSpPr>
        <p:sp>
          <p:nvSpPr>
            <p:cNvPr id="13" name="Line 16"/>
            <p:cNvSpPr>
              <a:spLocks noChangeShapeType="1"/>
            </p:cNvSpPr>
            <p:nvPr/>
          </p:nvSpPr>
          <p:spPr bwMode="auto">
            <a:xfrm flipH="1" flipV="1">
              <a:off x="2671763" y="3155950"/>
              <a:ext cx="250825" cy="1022350"/>
            </a:xfrm>
            <a:prstGeom prst="line">
              <a:avLst/>
            </a:prstGeom>
            <a:noFill/>
            <a:ln w="19050">
              <a:solidFill>
                <a:schemeClr val="bg1"/>
              </a:solidFill>
              <a:round/>
              <a:headEnd/>
              <a:tailEnd type="triangle" w="med" len="med"/>
            </a:ln>
          </p:spPr>
          <p:txBody>
            <a:bodyPr anchor="ctr">
              <a:spAutoFit/>
            </a:bodyPr>
            <a:lstStyle/>
            <a:p>
              <a:endParaRPr lang="en-US" dirty="0"/>
            </a:p>
          </p:txBody>
        </p:sp>
        <p:sp>
          <p:nvSpPr>
            <p:cNvPr id="14" name="Text Box 20"/>
            <p:cNvSpPr txBox="1">
              <a:spLocks noChangeArrowheads="1"/>
            </p:cNvSpPr>
            <p:nvPr/>
          </p:nvSpPr>
          <p:spPr bwMode="auto">
            <a:xfrm>
              <a:off x="996950" y="4257675"/>
              <a:ext cx="2831224" cy="492443"/>
            </a:xfrm>
            <a:prstGeom prst="rect">
              <a:avLst/>
            </a:prstGeom>
            <a:noFill/>
            <a:ln w="19050">
              <a:noFill/>
              <a:miter lim="800000"/>
              <a:headEnd/>
              <a:tailEnd/>
            </a:ln>
          </p:spPr>
          <p:txBody>
            <a:bodyPr wrap="none">
              <a:spAutoFit/>
            </a:bodyPr>
            <a:lstStyle/>
            <a:p>
              <a:pPr>
                <a:buFontTx/>
                <a:buNone/>
              </a:pPr>
              <a:r>
                <a:rPr lang="en-US" dirty="0">
                  <a:solidFill>
                    <a:schemeClr val="bg1"/>
                  </a:solidFill>
                </a:rPr>
                <a:t>“soft” illumination changes</a:t>
              </a:r>
            </a:p>
          </p:txBody>
        </p:sp>
      </p:grpSp>
      <p:sp>
        <p:nvSpPr>
          <p:cNvPr id="15" name="Text Box 11"/>
          <p:cNvSpPr txBox="1">
            <a:spLocks noChangeArrowheads="1"/>
          </p:cNvSpPr>
          <p:nvPr/>
        </p:nvSpPr>
        <p:spPr bwMode="auto">
          <a:xfrm>
            <a:off x="5932543" y="3479866"/>
            <a:ext cx="1470724" cy="369332"/>
          </a:xfrm>
          <a:prstGeom prst="rect">
            <a:avLst/>
          </a:prstGeom>
          <a:noFill/>
          <a:ln w="19050">
            <a:noFill/>
            <a:miter lim="800000"/>
            <a:headEnd/>
            <a:tailEnd/>
          </a:ln>
        </p:spPr>
        <p:txBody>
          <a:bodyPr wrap="none">
            <a:spAutoFit/>
          </a:bodyPr>
          <a:lstStyle/>
          <a:p>
            <a:pPr>
              <a:buFontTx/>
              <a:buNone/>
            </a:pPr>
            <a:r>
              <a:rPr lang="en-US" dirty="0">
                <a:solidFill>
                  <a:schemeClr val="bg1"/>
                </a:solidFill>
              </a:rPr>
              <a:t>soft shadow?</a:t>
            </a:r>
          </a:p>
        </p:txBody>
      </p:sp>
      <p:sp>
        <p:nvSpPr>
          <p:cNvPr id="16" name="Text Box 21"/>
          <p:cNvSpPr txBox="1">
            <a:spLocks noChangeArrowheads="1"/>
          </p:cNvSpPr>
          <p:nvPr/>
        </p:nvSpPr>
        <p:spPr bwMode="auto">
          <a:xfrm>
            <a:off x="4770514" y="4151055"/>
            <a:ext cx="3556643" cy="584775"/>
          </a:xfrm>
          <a:prstGeom prst="rect">
            <a:avLst/>
          </a:prstGeom>
          <a:noFill/>
          <a:ln w="19050">
            <a:noFill/>
            <a:miter lim="800000"/>
            <a:headEnd/>
            <a:tailEnd/>
          </a:ln>
        </p:spPr>
        <p:txBody>
          <a:bodyPr wrap="square">
            <a:spAutoFit/>
          </a:bodyPr>
          <a:lstStyle/>
          <a:p>
            <a:pPr>
              <a:buFontTx/>
              <a:buNone/>
            </a:pPr>
            <a:r>
              <a:rPr lang="en-US" sz="1600" dirty="0" smtClean="0">
                <a:solidFill>
                  <a:schemeClr val="bg1"/>
                </a:solidFill>
              </a:rPr>
              <a:t>No, but looks close </a:t>
            </a:r>
            <a:r>
              <a:rPr lang="en-US" sz="1600" dirty="0">
                <a:solidFill>
                  <a:schemeClr val="bg1"/>
                </a:solidFill>
              </a:rPr>
              <a:t>due to complex scene </a:t>
            </a:r>
            <a:r>
              <a:rPr lang="en-US" sz="1600" dirty="0" smtClean="0">
                <a:solidFill>
                  <a:schemeClr val="bg1"/>
                </a:solidFill>
              </a:rPr>
              <a:t>and </a:t>
            </a:r>
            <a:r>
              <a:rPr lang="en-US" sz="1600" dirty="0">
                <a:solidFill>
                  <a:schemeClr val="bg1"/>
                </a:solidFill>
              </a:rPr>
              <a:t>multiple light </a:t>
            </a:r>
            <a:r>
              <a:rPr lang="en-US" sz="1600" dirty="0" smtClean="0">
                <a:solidFill>
                  <a:schemeClr val="bg1"/>
                </a:solidFill>
              </a:rPr>
              <a:t>sources</a:t>
            </a:r>
            <a:endParaRPr lang="en-US" sz="1600" dirty="0">
              <a:solidFill>
                <a:schemeClr val="bg1"/>
              </a:solidFill>
            </a:endParaRPr>
          </a:p>
        </p:txBody>
      </p:sp>
      <p:sp>
        <p:nvSpPr>
          <p:cNvPr id="17" name="Line 10"/>
          <p:cNvSpPr>
            <a:spLocks noChangeShapeType="1"/>
          </p:cNvSpPr>
          <p:nvPr/>
        </p:nvSpPr>
        <p:spPr bwMode="auto">
          <a:xfrm>
            <a:off x="7196415" y="3849198"/>
            <a:ext cx="907734" cy="385038"/>
          </a:xfrm>
          <a:prstGeom prst="line">
            <a:avLst/>
          </a:prstGeom>
          <a:noFill/>
          <a:ln w="19050">
            <a:solidFill>
              <a:schemeClr val="bg1"/>
            </a:solidFill>
            <a:round/>
            <a:headEnd/>
            <a:tailEnd type="triangle" w="med" len="med"/>
          </a:ln>
        </p:spPr>
        <p:txBody>
          <a:bodyPr wrap="square" anchor="ctr">
            <a:spAutoFit/>
          </a:bodyPr>
          <a:lstStyle/>
          <a:p>
            <a:endParaRPr lang="en-US" dirty="0"/>
          </a:p>
        </p:txBody>
      </p:sp>
      <p:sp>
        <p:nvSpPr>
          <p:cNvPr id="18" name="Text Box 4"/>
          <p:cNvSpPr txBox="1">
            <a:spLocks noChangeArrowheads="1"/>
          </p:cNvSpPr>
          <p:nvPr/>
        </p:nvSpPr>
        <p:spPr bwMode="auto">
          <a:xfrm>
            <a:off x="457200" y="2716346"/>
            <a:ext cx="3635693" cy="646331"/>
          </a:xfrm>
          <a:prstGeom prst="rect">
            <a:avLst/>
          </a:prstGeom>
          <a:noFill/>
          <a:ln w="19050">
            <a:noFill/>
            <a:miter lim="800000"/>
            <a:headEnd/>
            <a:tailEnd/>
          </a:ln>
        </p:spPr>
        <p:txBody>
          <a:bodyPr wrap="square">
            <a:spAutoFit/>
          </a:bodyPr>
          <a:lstStyle/>
          <a:p>
            <a:pPr>
              <a:spcBef>
                <a:spcPct val="50000"/>
              </a:spcBef>
              <a:buFontTx/>
              <a:buNone/>
            </a:pPr>
            <a:r>
              <a:rPr lang="en-US" altLang="zh-TW" i="1" dirty="0">
                <a:ea typeface="新細明體" pitchFamily="18" charset="-120"/>
              </a:rPr>
              <a:t>rendered in a matter of seconds with Travis Fischer’s ’09 </a:t>
            </a:r>
            <a:r>
              <a:rPr lang="en-US" altLang="zh-TW" i="1" dirty="0" smtClean="0">
                <a:ea typeface="新細明體" pitchFamily="18" charset="-120"/>
              </a:rPr>
              <a:t>ray tracer</a:t>
            </a:r>
            <a:endParaRPr lang="en-US" altLang="zh-TW" i="1" dirty="0">
              <a:ea typeface="新細明體" pitchFamily="18" charset="-120"/>
            </a:endParaRPr>
          </a:p>
        </p:txBody>
      </p:sp>
      <p:sp>
        <p:nvSpPr>
          <p:cNvPr id="19" name="Slide Number Placeholder 18"/>
          <p:cNvSpPr>
            <a:spLocks noGrp="1"/>
          </p:cNvSpPr>
          <p:nvPr>
            <p:ph type="sldNum" sz="quarter" idx="4"/>
          </p:nvPr>
        </p:nvSpPr>
        <p:spPr/>
        <p:txBody>
          <a:bodyPr/>
          <a:lstStyle/>
          <a:p>
            <a:fld id="{878FC6C6-EB77-4A33-8CE7-3A064FF17C51}" type="slidenum">
              <a:rPr lang="en-US" smtClean="0"/>
              <a:pPr/>
              <a:t>3</a:t>
            </a:fld>
            <a:r>
              <a:rPr lang="en-US" dirty="0" smtClean="0"/>
              <a:t> of 48</a:t>
            </a:r>
            <a:endParaRPr lang="en-US" dirty="0"/>
          </a:p>
        </p:txBody>
      </p:sp>
    </p:spTree>
    <p:extLst>
      <p:ext uri="{BB962C8B-B14F-4D97-AF65-F5344CB8AC3E}">
        <p14:creationId xmlns:p14="http://schemas.microsoft.com/office/powerpoint/2010/main" val="21819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4419600" cy="3829049"/>
          </a:xfrm>
        </p:spPr>
        <p:txBody>
          <a:bodyPr>
            <a:noAutofit/>
          </a:bodyPr>
          <a:lstStyle/>
          <a:p>
            <a:pPr marL="0" indent="0">
              <a:lnSpc>
                <a:spcPct val="90000"/>
              </a:lnSpc>
              <a:spcBef>
                <a:spcPct val="20000"/>
              </a:spcBef>
              <a:buNone/>
            </a:pPr>
            <a:r>
              <a:rPr lang="en-US" altLang="zh-TW" sz="1400" dirty="0" smtClean="0">
                <a:solidFill>
                  <a:srgbClr val="0070C0"/>
                </a:solidFill>
                <a:ea typeface="新細明體" pitchFamily="18" charset="-120"/>
              </a:rPr>
              <a:t>Object-space to world-space (continued)</a:t>
            </a:r>
          </a:p>
          <a:p>
            <a:pPr marL="342900" indent="-342900">
              <a:lnSpc>
                <a:spcPct val="105000"/>
              </a:lnSpc>
              <a:spcBef>
                <a:spcPts val="0"/>
              </a:spcBef>
            </a:pPr>
            <a:r>
              <a:rPr lang="en-US" altLang="zh-TW" sz="1400" dirty="0">
                <a:ea typeface="新細明體" pitchFamily="18" charset="-120"/>
              </a:rPr>
              <a:t>So how did we rewrite </a:t>
            </a:r>
            <a:r>
              <a:rPr lang="en-US" altLang="zh-TW" sz="1400" dirty="0" smtClean="0">
                <a:ea typeface="新細明體" pitchFamily="18" charset="-120"/>
              </a:rPr>
              <a:t>this:</a:t>
            </a:r>
          </a:p>
          <a:p>
            <a:pPr marL="0" indent="0">
              <a:lnSpc>
                <a:spcPct val="105000"/>
              </a:lnSpc>
              <a:spcBef>
                <a:spcPts val="0"/>
              </a:spcBef>
              <a:buNone/>
            </a:pPr>
            <a:r>
              <a:rPr lang="en-US" altLang="zh-TW" sz="1400" dirty="0" smtClean="0">
                <a:ea typeface="新細明體" pitchFamily="18" charset="-120"/>
              </a:rPr>
              <a:t>	</a:t>
            </a:r>
            <a:endParaRPr lang="en-US" altLang="zh-TW" sz="1050" dirty="0">
              <a:latin typeface="Times New Roman" pitchFamily="18" charset="0"/>
              <a:ea typeface="新細明體" pitchFamily="18" charset="-120"/>
            </a:endParaRPr>
          </a:p>
          <a:p>
            <a:pPr marL="342900" indent="-342900">
              <a:lnSpc>
                <a:spcPct val="105000"/>
              </a:lnSpc>
              <a:spcBef>
                <a:spcPts val="50"/>
              </a:spcBef>
            </a:pPr>
            <a:r>
              <a:rPr lang="en-US" altLang="zh-TW" sz="1400" dirty="0" smtClean="0">
                <a:ea typeface="新細明體" pitchFamily="18" charset="-120"/>
              </a:rPr>
              <a:t>As this:	            	</a:t>
            </a:r>
          </a:p>
          <a:p>
            <a:pPr marL="0" indent="0">
              <a:lnSpc>
                <a:spcPct val="105000"/>
              </a:lnSpc>
              <a:spcBef>
                <a:spcPts val="50"/>
              </a:spcBef>
              <a:buNone/>
            </a:pPr>
            <a:r>
              <a:rPr lang="en-US" altLang="zh-TW" sz="1400" dirty="0" smtClean="0">
                <a:ea typeface="新細明體" pitchFamily="18" charset="-120"/>
              </a:rPr>
              <a:t>	</a:t>
            </a:r>
            <a:endParaRPr lang="en-US" altLang="zh-TW" sz="1600" dirty="0">
              <a:latin typeface="Times New Roman" pitchFamily="18" charset="0"/>
              <a:ea typeface="新細明體" pitchFamily="18" charset="-120"/>
            </a:endParaRPr>
          </a:p>
          <a:p>
            <a:pPr marL="342900" indent="-342900">
              <a:lnSpc>
                <a:spcPct val="105000"/>
              </a:lnSpc>
              <a:spcBef>
                <a:spcPct val="20000"/>
              </a:spcBef>
            </a:pPr>
            <a:r>
              <a:rPr lang="en-US" altLang="zh-TW" sz="1400" dirty="0">
                <a:ea typeface="新細明體" pitchFamily="18" charset="-120"/>
              </a:rPr>
              <a:t>Recall that if we think of vector </a:t>
            </a:r>
            <a:r>
              <a:rPr lang="en-US" altLang="zh-TW" sz="1400" dirty="0" smtClean="0">
                <a:ea typeface="新細明體" pitchFamily="18" charset="-120"/>
              </a:rPr>
              <a:t>as </a:t>
            </a:r>
            <a:r>
              <a:rPr lang="en-US" altLang="zh-TW" sz="1400" i="1" dirty="0">
                <a:ea typeface="新細明體" pitchFamily="18" charset="-120"/>
              </a:rPr>
              <a:t>n </a:t>
            </a:r>
            <a:r>
              <a:rPr lang="en-US" altLang="zh-TW" sz="1400" dirty="0">
                <a:ea typeface="新細明體" pitchFamily="18" charset="-120"/>
              </a:rPr>
              <a:t>x 1 matrices, then switching </a:t>
            </a:r>
            <a:r>
              <a:rPr lang="en-US" altLang="zh-TW" sz="1400" dirty="0" smtClean="0">
                <a:ea typeface="新細明體" pitchFamily="18" charset="-120"/>
              </a:rPr>
              <a:t>notation</a:t>
            </a:r>
            <a:r>
              <a:rPr lang="en-US" altLang="zh-TW" sz="1400" dirty="0">
                <a:ea typeface="新細明體" pitchFamily="18" charset="-120"/>
              </a:rPr>
              <a:t>:</a:t>
            </a:r>
            <a:endParaRPr lang="en-US" altLang="zh-TW" sz="1400" dirty="0" smtClean="0">
              <a:ea typeface="新細明體" pitchFamily="18" charset="-120"/>
            </a:endParaRPr>
          </a:p>
          <a:p>
            <a:pPr marL="0" indent="0">
              <a:lnSpc>
                <a:spcPct val="105000"/>
              </a:lnSpc>
              <a:spcBef>
                <a:spcPct val="20000"/>
              </a:spcBef>
              <a:buNone/>
            </a:pPr>
            <a:endParaRPr lang="en-US" altLang="zh-TW" sz="1400" dirty="0">
              <a:ea typeface="新細明體" pitchFamily="18" charset="-120"/>
            </a:endParaRPr>
          </a:p>
          <a:p>
            <a:pPr marL="342900" indent="-342900">
              <a:lnSpc>
                <a:spcPct val="105000"/>
              </a:lnSpc>
              <a:spcBef>
                <a:spcPts val="0"/>
              </a:spcBef>
            </a:pPr>
            <a:r>
              <a:rPr lang="en-US" altLang="zh-TW" sz="1400" dirty="0" smtClean="0">
                <a:ea typeface="新細明體" pitchFamily="18" charset="-120"/>
              </a:rPr>
              <a:t>Rewriting our original formula, yielding:</a:t>
            </a:r>
          </a:p>
          <a:p>
            <a:pPr marL="342900" indent="-342900">
              <a:lnSpc>
                <a:spcPct val="105000"/>
              </a:lnSpc>
              <a:spcBef>
                <a:spcPts val="0"/>
              </a:spcBef>
            </a:pPr>
            <a:endParaRPr lang="en-US" altLang="zh-TW" sz="1400" dirty="0" smtClean="0">
              <a:ea typeface="新細明體" pitchFamily="18" charset="-120"/>
            </a:endParaRPr>
          </a:p>
          <a:p>
            <a:pPr marL="342900" indent="-342900">
              <a:lnSpc>
                <a:spcPct val="105000"/>
              </a:lnSpc>
              <a:spcBef>
                <a:spcPts val="0"/>
              </a:spcBef>
            </a:pPr>
            <a:r>
              <a:rPr lang="en-US" altLang="zh-TW" sz="1400" dirty="0" smtClean="0">
                <a:ea typeface="新細明體" pitchFamily="18" charset="-120"/>
              </a:rPr>
              <a:t>Writing </a:t>
            </a:r>
            <a:r>
              <a:rPr lang="en-US" altLang="zh-TW" sz="1400" i="1" dirty="0">
                <a:latin typeface="Times New Roman" pitchFamily="18" charset="0"/>
                <a:ea typeface="新細明體" pitchFamily="18" charset="-120"/>
              </a:rPr>
              <a:t>M = M </a:t>
            </a:r>
            <a:r>
              <a:rPr lang="en-US" altLang="zh-TW" sz="1400" i="1" baseline="30000" dirty="0">
                <a:latin typeface="Times New Roman" pitchFamily="18" charset="0"/>
                <a:ea typeface="新細明體" pitchFamily="18" charset="-120"/>
              </a:rPr>
              <a:t>t </a:t>
            </a:r>
            <a:r>
              <a:rPr lang="en-US" altLang="zh-TW" sz="1400" i="1" baseline="30000" dirty="0" err="1">
                <a:latin typeface="Times New Roman" pitchFamily="18" charset="0"/>
                <a:ea typeface="新細明體" pitchFamily="18" charset="-120"/>
              </a:rPr>
              <a:t>t</a:t>
            </a:r>
            <a:r>
              <a:rPr lang="en-US" altLang="zh-TW" sz="1400" dirty="0">
                <a:ea typeface="新細明體" pitchFamily="18" charset="-120"/>
              </a:rPr>
              <a:t>, we </a:t>
            </a:r>
            <a:r>
              <a:rPr lang="en-US" altLang="zh-TW" sz="1400" dirty="0" smtClean="0">
                <a:ea typeface="新細明體" pitchFamily="18" charset="-120"/>
              </a:rPr>
              <a:t>get:</a:t>
            </a:r>
          </a:p>
          <a:p>
            <a:pPr marL="342900" indent="-342900">
              <a:lnSpc>
                <a:spcPct val="105000"/>
              </a:lnSpc>
              <a:spcBef>
                <a:spcPts val="0"/>
              </a:spcBef>
            </a:pPr>
            <a:endParaRPr lang="en-US" altLang="zh-TW" sz="1400" dirty="0">
              <a:ea typeface="新細明體" pitchFamily="18" charset="-120"/>
            </a:endParaRPr>
          </a:p>
          <a:p>
            <a:pPr marL="342900" indent="-342900">
              <a:lnSpc>
                <a:spcPct val="105000"/>
              </a:lnSpc>
              <a:spcBef>
                <a:spcPct val="20000"/>
              </a:spcBef>
            </a:pPr>
            <a:r>
              <a:rPr lang="en-US" altLang="zh-TW" sz="1400" dirty="0" smtClean="0">
                <a:ea typeface="新細明體" pitchFamily="18" charset="-120"/>
              </a:rPr>
              <a:t>Recalling </a:t>
            </a:r>
            <a:r>
              <a:rPr lang="en-US" altLang="zh-TW" sz="1400" dirty="0">
                <a:ea typeface="新細明體" pitchFamily="18" charset="-120"/>
              </a:rPr>
              <a:t>that </a:t>
            </a:r>
            <a:r>
              <a:rPr lang="en-US" altLang="zh-TW" sz="1400" i="1" dirty="0">
                <a:ea typeface="新細明體" pitchFamily="18" charset="-120"/>
              </a:rPr>
              <a:t>(AB)</a:t>
            </a:r>
            <a:r>
              <a:rPr lang="en-US" altLang="zh-TW" sz="1400" i="1" baseline="30000" dirty="0">
                <a:ea typeface="新細明體" pitchFamily="18" charset="-120"/>
              </a:rPr>
              <a:t>t</a:t>
            </a:r>
            <a:r>
              <a:rPr lang="en-US" altLang="zh-TW" sz="1400" i="1" dirty="0">
                <a:ea typeface="新細明體" pitchFamily="18" charset="-120"/>
              </a:rPr>
              <a:t> = </a:t>
            </a:r>
            <a:r>
              <a:rPr lang="en-US" altLang="zh-TW" sz="1400" i="1" dirty="0" err="1">
                <a:ea typeface="新細明體" pitchFamily="18" charset="-120"/>
              </a:rPr>
              <a:t>B</a:t>
            </a:r>
            <a:r>
              <a:rPr lang="en-US" altLang="zh-TW" sz="1400" i="1" baseline="30000" dirty="0" err="1">
                <a:ea typeface="新細明體" pitchFamily="18" charset="-120"/>
              </a:rPr>
              <a:t>t</a:t>
            </a:r>
            <a:r>
              <a:rPr lang="en-US" altLang="zh-TW" sz="1400" i="1" dirty="0" err="1">
                <a:ea typeface="新細明體" pitchFamily="18" charset="-120"/>
              </a:rPr>
              <a:t>A</a:t>
            </a:r>
            <a:r>
              <a:rPr lang="en-US" altLang="zh-TW" sz="1400" i="1" baseline="30000" dirty="0" err="1">
                <a:ea typeface="新細明體" pitchFamily="18" charset="-120"/>
              </a:rPr>
              <a:t>t</a:t>
            </a:r>
            <a:r>
              <a:rPr lang="en-US" altLang="zh-TW" sz="1400" dirty="0">
                <a:ea typeface="新細明體" pitchFamily="18" charset="-120"/>
              </a:rPr>
              <a:t>, we </a:t>
            </a:r>
            <a:r>
              <a:rPr lang="en-US" altLang="zh-TW" sz="1400" dirty="0" smtClean="0">
                <a:ea typeface="新細明體" pitchFamily="18" charset="-120"/>
              </a:rPr>
              <a:t>can write:</a:t>
            </a:r>
          </a:p>
          <a:p>
            <a:pPr marL="342900" indent="-342900">
              <a:lnSpc>
                <a:spcPct val="105000"/>
              </a:lnSpc>
              <a:spcBef>
                <a:spcPct val="20000"/>
              </a:spcBef>
            </a:pPr>
            <a:endParaRPr lang="en-US" altLang="zh-TW" sz="1400" dirty="0">
              <a:ea typeface="新細明體" pitchFamily="18" charset="-120"/>
            </a:endParaRPr>
          </a:p>
          <a:p>
            <a:pPr marL="342900" indent="-342900">
              <a:lnSpc>
                <a:spcPct val="105000"/>
              </a:lnSpc>
              <a:spcBef>
                <a:spcPct val="20000"/>
              </a:spcBef>
            </a:pPr>
            <a:r>
              <a:rPr lang="en-US" altLang="zh-TW" sz="1400" dirty="0" smtClean="0">
                <a:ea typeface="新細明體" pitchFamily="18" charset="-120"/>
              </a:rPr>
              <a:t>Switching </a:t>
            </a:r>
            <a:r>
              <a:rPr lang="en-US" altLang="zh-TW" sz="1400" dirty="0">
                <a:ea typeface="新細明體" pitchFamily="18" charset="-120"/>
              </a:rPr>
              <a:t>back to dot product notation, our result:</a:t>
            </a:r>
          </a:p>
          <a:p>
            <a:pPr>
              <a:lnSpc>
                <a:spcPct val="90000"/>
              </a:lnSpc>
              <a:spcBef>
                <a:spcPct val="20000"/>
              </a:spcBef>
            </a:pPr>
            <a:endParaRPr lang="en-US" altLang="zh-TW" sz="1600" dirty="0">
              <a:latin typeface="Times New Roman" pitchFamily="18" charset="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Transforming </a:t>
            </a:r>
            <a:r>
              <a:rPr lang="en-US" dirty="0" err="1" smtClean="0"/>
              <a:t>Normals</a:t>
            </a:r>
            <a:r>
              <a:rPr lang="en-US" dirty="0" smtClean="0"/>
              <a:t> (3/4)</a:t>
            </a:r>
            <a:endParaRPr lang="en-US" dirty="0"/>
          </a:p>
        </p:txBody>
      </p:sp>
      <p:sp>
        <p:nvSpPr>
          <p:cNvPr id="3" name="TextBox 2"/>
          <p:cNvSpPr txBox="1"/>
          <p:nvPr/>
        </p:nvSpPr>
        <p:spPr>
          <a:xfrm>
            <a:off x="5871547" y="2116452"/>
            <a:ext cx="1672253" cy="512448"/>
          </a:xfrm>
          <a:prstGeom prst="rect">
            <a:avLst/>
          </a:prstGeom>
          <a:noFill/>
        </p:spPr>
        <p:txBody>
          <a:bodyPr wrap="none" rtlCol="0">
            <a:spAutoFit/>
          </a:bodyPr>
          <a:lstStyle/>
          <a:p>
            <a:pPr marL="342900" indent="-342900">
              <a:lnSpc>
                <a:spcPct val="105000"/>
              </a:lnSpc>
              <a:spcBef>
                <a:spcPts val="0"/>
              </a:spcBef>
              <a:buFontTx/>
              <a:buNone/>
            </a:pPr>
            <a:r>
              <a:rPr lang="en-US" altLang="zh-TW" sz="2600" b="1" i="1" dirty="0">
                <a:latin typeface="Times New Roman" pitchFamily="18" charset="0"/>
                <a:ea typeface="新細明體" pitchFamily="18" charset="-120"/>
              </a:rPr>
              <a:t>a</a:t>
            </a:r>
            <a:r>
              <a:rPr lang="en-US" altLang="zh-TW" sz="2600" dirty="0">
                <a:latin typeface="Times New Roman" pitchFamily="18" charset="0"/>
                <a:ea typeface="新細明體" pitchFamily="18" charset="-120"/>
              </a:rPr>
              <a:t> </a:t>
            </a:r>
            <a:r>
              <a:rPr lang="en-US" altLang="zh-TW" sz="2600" dirty="0">
                <a:latin typeface="Symbol" pitchFamily="18" charset="2"/>
                <a:ea typeface="新細明體" pitchFamily="18" charset="-120"/>
              </a:rPr>
              <a:t>·</a:t>
            </a:r>
            <a:r>
              <a:rPr lang="en-US" altLang="zh-TW" sz="2600" dirty="0">
                <a:latin typeface="Times New Roman" pitchFamily="18" charset="0"/>
                <a:ea typeface="新細明體" pitchFamily="18" charset="-120"/>
              </a:rPr>
              <a:t> </a:t>
            </a:r>
            <a:r>
              <a:rPr lang="en-US" altLang="zh-TW" sz="2600" b="1" i="1" dirty="0">
                <a:latin typeface="Times New Roman" pitchFamily="18" charset="0"/>
                <a:ea typeface="新細明體" pitchFamily="18" charset="-120"/>
              </a:rPr>
              <a:t>b</a:t>
            </a:r>
            <a:r>
              <a:rPr lang="en-US" altLang="zh-TW" sz="2600" dirty="0">
                <a:latin typeface="Times New Roman" pitchFamily="18" charset="0"/>
                <a:ea typeface="新細明體" pitchFamily="18" charset="-120"/>
              </a:rPr>
              <a:t> = </a:t>
            </a:r>
            <a:r>
              <a:rPr lang="en-US" altLang="zh-TW" sz="2600" b="1" i="1" dirty="0">
                <a:latin typeface="Times New Roman" pitchFamily="18" charset="0"/>
                <a:ea typeface="新細明體" pitchFamily="18" charset="-120"/>
              </a:rPr>
              <a:t>a</a:t>
            </a:r>
            <a:r>
              <a:rPr lang="en-US" altLang="zh-TW" sz="2600" i="1" baseline="30000" dirty="0">
                <a:latin typeface="Times New Roman" pitchFamily="18" charset="0"/>
                <a:ea typeface="新細明體" pitchFamily="18" charset="-120"/>
              </a:rPr>
              <a:t>t</a:t>
            </a:r>
            <a:r>
              <a:rPr lang="en-US" altLang="zh-TW" sz="2600" b="1" i="1" dirty="0">
                <a:latin typeface="Times New Roman" pitchFamily="18" charset="0"/>
                <a:ea typeface="新細明體" pitchFamily="18" charset="-120"/>
              </a:rPr>
              <a:t> b</a:t>
            </a:r>
          </a:p>
        </p:txBody>
      </p:sp>
      <p:sp>
        <p:nvSpPr>
          <p:cNvPr id="6" name="TextBox 5"/>
          <p:cNvSpPr txBox="1"/>
          <p:nvPr/>
        </p:nvSpPr>
        <p:spPr>
          <a:xfrm>
            <a:off x="5257800" y="1519342"/>
            <a:ext cx="3124200" cy="512448"/>
          </a:xfrm>
          <a:prstGeom prst="rect">
            <a:avLst/>
          </a:prstGeom>
          <a:noFill/>
        </p:spPr>
        <p:txBody>
          <a:bodyPr wrap="square" rtlCol="0">
            <a:spAutoFit/>
          </a:bodyPr>
          <a:lstStyle/>
          <a:p>
            <a:pPr marL="342900" indent="-342900">
              <a:lnSpc>
                <a:spcPct val="105000"/>
              </a:lnSpc>
              <a:spcBef>
                <a:spcPts val="50"/>
              </a:spcBef>
            </a:pPr>
            <a:r>
              <a:rPr lang="en-US" altLang="zh-TW" sz="2600" dirty="0">
                <a:latin typeface="Times New Roman" pitchFamily="18" charset="0"/>
                <a:ea typeface="新細明體" pitchFamily="18" charset="-120"/>
              </a:rPr>
              <a:t>(</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i="1" baseline="30000" dirty="0">
                <a:latin typeface="Times New Roman" pitchFamily="18" charset="0"/>
                <a:ea typeface="新細明體" pitchFamily="18" charset="-120"/>
              </a:rPr>
              <a:t>t </a:t>
            </a:r>
            <a:r>
              <a:rPr lang="en-US" altLang="zh-TW" sz="2600" b="1" i="1" dirty="0" err="1">
                <a:latin typeface="Times New Roman" pitchFamily="18" charset="0"/>
                <a:ea typeface="新細明體" pitchFamily="18" charset="-120"/>
              </a:rPr>
              <a:t>n</a:t>
            </a:r>
            <a:r>
              <a:rPr lang="en-US" altLang="zh-TW" sz="2600" i="1" baseline="-25000" dirty="0" err="1">
                <a:latin typeface="Times New Roman" pitchFamily="18" charset="0"/>
                <a:ea typeface="新細明體" pitchFamily="18" charset="-120"/>
              </a:rPr>
              <a:t>world</a:t>
            </a:r>
            <a:r>
              <a:rPr lang="en-US" altLang="zh-TW" sz="2600" baseline="-25000"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 </a:t>
            </a:r>
            <a:r>
              <a:rPr lang="en-US" altLang="zh-TW" sz="2600" dirty="0">
                <a:latin typeface="Symbol" pitchFamily="18" charset="2"/>
                <a:ea typeface="新細明體" pitchFamily="18" charset="-120"/>
              </a:rPr>
              <a:t>· </a:t>
            </a:r>
            <a:r>
              <a:rPr lang="en-US" altLang="zh-TW" sz="2600" b="1" i="1" dirty="0" err="1">
                <a:latin typeface="Times New Roman" pitchFamily="18" charset="0"/>
                <a:ea typeface="新細明體" pitchFamily="18" charset="-120"/>
              </a:rPr>
              <a:t>v</a:t>
            </a:r>
            <a:r>
              <a:rPr lang="en-US" altLang="zh-TW" sz="2600" i="1" baseline="-25000" dirty="0" err="1">
                <a:latin typeface="Times New Roman" pitchFamily="18" charset="0"/>
                <a:ea typeface="新細明體" pitchFamily="18" charset="-120"/>
              </a:rPr>
              <a:t>obj</a:t>
            </a:r>
            <a:r>
              <a:rPr lang="en-US" altLang="zh-TW" sz="2600" dirty="0">
                <a:latin typeface="Times New Roman" pitchFamily="18" charset="0"/>
                <a:ea typeface="新細明體" pitchFamily="18" charset="-120"/>
              </a:rPr>
              <a:t> = 0</a:t>
            </a:r>
          </a:p>
        </p:txBody>
      </p:sp>
      <p:sp>
        <p:nvSpPr>
          <p:cNvPr id="11" name="TextBox 10"/>
          <p:cNvSpPr txBox="1"/>
          <p:nvPr/>
        </p:nvSpPr>
        <p:spPr>
          <a:xfrm>
            <a:off x="5482469" y="1006894"/>
            <a:ext cx="2674861" cy="512448"/>
          </a:xfrm>
          <a:prstGeom prst="rect">
            <a:avLst/>
          </a:prstGeom>
          <a:noFill/>
        </p:spPr>
        <p:txBody>
          <a:bodyPr wrap="square" rtlCol="0">
            <a:spAutoFit/>
          </a:bodyPr>
          <a:lstStyle/>
          <a:p>
            <a:pPr marL="342900" indent="-342900">
              <a:lnSpc>
                <a:spcPct val="105000"/>
              </a:lnSpc>
              <a:spcBef>
                <a:spcPts val="0"/>
              </a:spcBef>
            </a:pPr>
            <a:r>
              <a:rPr lang="en-US" altLang="zh-TW" sz="2600" b="1" i="1" dirty="0" err="1">
                <a:latin typeface="Times New Roman" pitchFamily="18" charset="0"/>
                <a:ea typeface="新細明體" pitchFamily="18" charset="-120"/>
              </a:rPr>
              <a:t>n</a:t>
            </a:r>
            <a:r>
              <a:rPr lang="en-US" altLang="zh-TW" sz="2600" i="1" baseline="-25000" dirty="0" err="1">
                <a:latin typeface="Times New Roman" pitchFamily="18" charset="0"/>
                <a:ea typeface="新細明體" pitchFamily="18" charset="-120"/>
              </a:rPr>
              <a:t>world</a:t>
            </a:r>
            <a:r>
              <a:rPr lang="en-US" altLang="zh-TW" sz="2600" dirty="0">
                <a:latin typeface="Times New Roman" pitchFamily="18" charset="0"/>
                <a:ea typeface="新細明體" pitchFamily="18" charset="-120"/>
              </a:rPr>
              <a:t> </a:t>
            </a:r>
            <a:r>
              <a:rPr lang="en-US" altLang="zh-TW" sz="2600" dirty="0">
                <a:latin typeface="Symbol" pitchFamily="18" charset="2"/>
                <a:ea typeface="新細明體" pitchFamily="18" charset="-120"/>
              </a:rPr>
              <a:t>· </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b="1" i="1" dirty="0">
                <a:latin typeface="Times New Roman" pitchFamily="18" charset="0"/>
                <a:ea typeface="新細明體" pitchFamily="18" charset="-120"/>
              </a:rPr>
              <a:t>v</a:t>
            </a:r>
            <a:r>
              <a:rPr lang="en-US" altLang="zh-TW" sz="2600" i="1" baseline="-25000" dirty="0">
                <a:latin typeface="Times New Roman" pitchFamily="18" charset="0"/>
                <a:ea typeface="新細明體" pitchFamily="18" charset="-120"/>
              </a:rPr>
              <a:t>obj</a:t>
            </a:r>
            <a:r>
              <a:rPr lang="en-US" altLang="zh-TW" sz="2600" baseline="-25000"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 0</a:t>
            </a:r>
          </a:p>
        </p:txBody>
      </p:sp>
      <p:sp>
        <p:nvSpPr>
          <p:cNvPr id="13" name="TextBox 12"/>
          <p:cNvSpPr txBox="1"/>
          <p:nvPr/>
        </p:nvSpPr>
        <p:spPr>
          <a:xfrm>
            <a:off x="5631382" y="2628900"/>
            <a:ext cx="2674418" cy="769441"/>
          </a:xfrm>
          <a:prstGeom prst="rect">
            <a:avLst/>
          </a:prstGeom>
          <a:noFill/>
        </p:spPr>
        <p:txBody>
          <a:bodyPr wrap="square" rtlCol="0">
            <a:spAutoFit/>
          </a:bodyPr>
          <a:lstStyle/>
          <a:p>
            <a:r>
              <a:rPr lang="en-US" altLang="zh-TW" sz="2600" b="1" i="1" dirty="0" err="1">
                <a:latin typeface="Times New Roman" pitchFamily="18" charset="0"/>
                <a:ea typeface="新細明體" pitchFamily="18" charset="-120"/>
              </a:rPr>
              <a:t>n</a:t>
            </a:r>
            <a:r>
              <a:rPr lang="en-US" altLang="zh-TW" sz="2600" i="1" baseline="30000" dirty="0" err="1">
                <a:latin typeface="Times New Roman" pitchFamily="18" charset="0"/>
                <a:ea typeface="新細明體" pitchFamily="18" charset="-120"/>
              </a:rPr>
              <a:t>t</a:t>
            </a:r>
            <a:r>
              <a:rPr lang="en-US" altLang="zh-TW" sz="2600" i="1" baseline="-25000" dirty="0" err="1">
                <a:latin typeface="Times New Roman" pitchFamily="18" charset="0"/>
                <a:ea typeface="新細明體" pitchFamily="18" charset="-120"/>
              </a:rPr>
              <a:t>world</a:t>
            </a:r>
            <a:r>
              <a:rPr lang="en-US" altLang="zh-TW" sz="2600" i="1" baseline="-25000" dirty="0">
                <a:latin typeface="Times New Roman" pitchFamily="18" charset="0"/>
                <a:ea typeface="新細明體" pitchFamily="18" charset="-120"/>
              </a:rPr>
              <a:t> </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b="1" i="1" dirty="0">
                <a:latin typeface="Times New Roman" pitchFamily="18" charset="0"/>
                <a:ea typeface="新細明體" pitchFamily="18" charset="-120"/>
              </a:rPr>
              <a:t>v</a:t>
            </a:r>
            <a:r>
              <a:rPr lang="en-US" altLang="zh-TW" sz="2600" i="1" baseline="-25000" dirty="0">
                <a:latin typeface="Times New Roman" pitchFamily="18" charset="0"/>
                <a:ea typeface="新細明體" pitchFamily="18" charset="-120"/>
              </a:rPr>
              <a:t>obj</a:t>
            </a:r>
            <a:r>
              <a:rPr lang="en-US" altLang="zh-TW" sz="2600" i="1"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 0</a:t>
            </a:r>
          </a:p>
          <a:p>
            <a:endParaRPr lang="en-US" dirty="0"/>
          </a:p>
        </p:txBody>
      </p:sp>
      <p:sp>
        <p:nvSpPr>
          <p:cNvPr id="14" name="TextBox 13"/>
          <p:cNvSpPr txBox="1"/>
          <p:nvPr/>
        </p:nvSpPr>
        <p:spPr>
          <a:xfrm>
            <a:off x="5486400" y="3257550"/>
            <a:ext cx="3503848" cy="769441"/>
          </a:xfrm>
          <a:prstGeom prst="rect">
            <a:avLst/>
          </a:prstGeom>
          <a:noFill/>
        </p:spPr>
        <p:txBody>
          <a:bodyPr wrap="square" rtlCol="0">
            <a:spAutoFit/>
          </a:bodyPr>
          <a:lstStyle/>
          <a:p>
            <a:r>
              <a:rPr lang="en-US" altLang="zh-TW" sz="2600" b="1" i="1" dirty="0" err="1">
                <a:latin typeface="Times New Roman" pitchFamily="18" charset="0"/>
                <a:ea typeface="新細明體" pitchFamily="18" charset="-120"/>
              </a:rPr>
              <a:t>n</a:t>
            </a:r>
            <a:r>
              <a:rPr lang="en-US" altLang="zh-TW" sz="2600" i="1" baseline="30000" dirty="0" err="1">
                <a:latin typeface="Times New Roman" pitchFamily="18" charset="0"/>
                <a:ea typeface="新細明體" pitchFamily="18" charset="-120"/>
              </a:rPr>
              <a:t>t</a:t>
            </a:r>
            <a:r>
              <a:rPr lang="en-US" altLang="zh-TW" sz="2600" i="1" baseline="-25000" dirty="0" err="1">
                <a:latin typeface="Times New Roman" pitchFamily="18" charset="0"/>
                <a:ea typeface="新細明體" pitchFamily="18" charset="-120"/>
              </a:rPr>
              <a:t>world</a:t>
            </a:r>
            <a:r>
              <a:rPr lang="en-US" altLang="zh-TW" sz="2600" i="1" baseline="-25000" dirty="0">
                <a:latin typeface="Times New Roman" pitchFamily="18" charset="0"/>
                <a:ea typeface="新細明體" pitchFamily="18" charset="-120"/>
              </a:rPr>
              <a:t> </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i="1" baseline="30000" dirty="0">
                <a:latin typeface="Times New Roman" pitchFamily="18" charset="0"/>
                <a:ea typeface="新細明體" pitchFamily="18" charset="-120"/>
              </a:rPr>
              <a:t>tt</a:t>
            </a:r>
            <a:r>
              <a:rPr lang="en-US" altLang="zh-TW" sz="2600" baseline="-25000" dirty="0">
                <a:latin typeface="Times New Roman" pitchFamily="18" charset="0"/>
                <a:ea typeface="新細明體" pitchFamily="18" charset="-120"/>
              </a:rPr>
              <a:t> </a:t>
            </a:r>
            <a:r>
              <a:rPr lang="en-US" altLang="zh-TW" sz="2600" b="1" i="1" dirty="0" err="1">
                <a:latin typeface="Times New Roman" pitchFamily="18" charset="0"/>
                <a:ea typeface="新細明體" pitchFamily="18" charset="-120"/>
              </a:rPr>
              <a:t>v</a:t>
            </a:r>
            <a:r>
              <a:rPr lang="en-US" altLang="zh-TW" sz="2600" i="1" baseline="-25000" dirty="0" err="1">
                <a:latin typeface="Times New Roman" pitchFamily="18" charset="0"/>
                <a:ea typeface="新細明體" pitchFamily="18" charset="-120"/>
              </a:rPr>
              <a:t>obj</a:t>
            </a:r>
            <a:r>
              <a:rPr lang="en-US" altLang="zh-TW" sz="2600" i="1"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 0</a:t>
            </a:r>
            <a:endParaRPr lang="en-US" altLang="zh-TW" sz="2600" dirty="0">
              <a:ea typeface="新細明體" pitchFamily="18" charset="-120"/>
            </a:endParaRPr>
          </a:p>
          <a:p>
            <a:endParaRPr lang="en-US" dirty="0"/>
          </a:p>
        </p:txBody>
      </p:sp>
      <p:sp>
        <p:nvSpPr>
          <p:cNvPr id="15" name="TextBox 14"/>
          <p:cNvSpPr txBox="1"/>
          <p:nvPr/>
        </p:nvSpPr>
        <p:spPr>
          <a:xfrm>
            <a:off x="5334000" y="3714750"/>
            <a:ext cx="3429000" cy="769441"/>
          </a:xfrm>
          <a:prstGeom prst="rect">
            <a:avLst/>
          </a:prstGeom>
          <a:noFill/>
        </p:spPr>
        <p:txBody>
          <a:bodyPr wrap="square" rtlCol="0">
            <a:spAutoFit/>
          </a:bodyPr>
          <a:lstStyle/>
          <a:p>
            <a:r>
              <a:rPr lang="en-US" altLang="zh-TW" sz="2600" dirty="0">
                <a:latin typeface="Times New Roman" pitchFamily="18" charset="0"/>
                <a:ea typeface="新細明體" pitchFamily="18" charset="-120"/>
              </a:rPr>
              <a:t>(</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i="1" baseline="30000" dirty="0">
                <a:latin typeface="Times New Roman" pitchFamily="18" charset="0"/>
                <a:ea typeface="新細明體" pitchFamily="18" charset="-120"/>
              </a:rPr>
              <a:t>t </a:t>
            </a:r>
            <a:r>
              <a:rPr lang="en-US" altLang="zh-TW" sz="2600" b="1" i="1" dirty="0" err="1">
                <a:latin typeface="Times New Roman" pitchFamily="18" charset="0"/>
                <a:ea typeface="新細明體" pitchFamily="18" charset="-120"/>
              </a:rPr>
              <a:t>n</a:t>
            </a:r>
            <a:r>
              <a:rPr lang="en-US" altLang="zh-TW" sz="2600" i="1" baseline="-25000" dirty="0" err="1">
                <a:latin typeface="Times New Roman" pitchFamily="18" charset="0"/>
                <a:ea typeface="新細明體" pitchFamily="18" charset="-120"/>
              </a:rPr>
              <a:t>world</a:t>
            </a:r>
            <a:r>
              <a:rPr lang="en-US" altLang="zh-TW" sz="2600" baseline="-25000"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a:t>
            </a:r>
            <a:r>
              <a:rPr lang="en-US" altLang="zh-TW" sz="2600" i="1" baseline="30000" dirty="0">
                <a:latin typeface="Times New Roman" pitchFamily="18" charset="0"/>
                <a:ea typeface="新細明體" pitchFamily="18" charset="-120"/>
              </a:rPr>
              <a:t>t</a:t>
            </a:r>
            <a:r>
              <a:rPr lang="en-US" altLang="zh-TW" sz="2600" baseline="30000" dirty="0">
                <a:latin typeface="Times New Roman" pitchFamily="18" charset="0"/>
                <a:ea typeface="新細明體" pitchFamily="18" charset="-120"/>
              </a:rPr>
              <a:t> </a:t>
            </a:r>
            <a:r>
              <a:rPr lang="en-US" altLang="zh-TW" sz="2600" b="1" i="1" dirty="0" err="1">
                <a:latin typeface="Times New Roman" pitchFamily="18" charset="0"/>
                <a:ea typeface="新細明體" pitchFamily="18" charset="-120"/>
              </a:rPr>
              <a:t>v</a:t>
            </a:r>
            <a:r>
              <a:rPr lang="en-US" altLang="zh-TW" sz="2600" i="1" baseline="-25000" dirty="0" err="1">
                <a:latin typeface="Times New Roman" pitchFamily="18" charset="0"/>
                <a:ea typeface="新細明體" pitchFamily="18" charset="-120"/>
              </a:rPr>
              <a:t>obj</a:t>
            </a:r>
            <a:r>
              <a:rPr lang="en-US" altLang="zh-TW" sz="2600" dirty="0">
                <a:latin typeface="Times New Roman" pitchFamily="18" charset="0"/>
                <a:ea typeface="新細明體" pitchFamily="18" charset="-120"/>
              </a:rPr>
              <a:t> = 0</a:t>
            </a:r>
            <a:endParaRPr lang="en-US" altLang="zh-TW" sz="2600" dirty="0">
              <a:ea typeface="新細明體" pitchFamily="18" charset="-120"/>
            </a:endParaRPr>
          </a:p>
          <a:p>
            <a:endParaRPr lang="en-US" dirty="0"/>
          </a:p>
        </p:txBody>
      </p:sp>
      <p:sp>
        <p:nvSpPr>
          <p:cNvPr id="16" name="TextBox 15"/>
          <p:cNvSpPr txBox="1"/>
          <p:nvPr/>
        </p:nvSpPr>
        <p:spPr>
          <a:xfrm>
            <a:off x="5279494" y="4248150"/>
            <a:ext cx="2945037" cy="512448"/>
          </a:xfrm>
          <a:prstGeom prst="rect">
            <a:avLst/>
          </a:prstGeom>
          <a:noFill/>
        </p:spPr>
        <p:txBody>
          <a:bodyPr wrap="none" rtlCol="0">
            <a:spAutoFit/>
          </a:bodyPr>
          <a:lstStyle/>
          <a:p>
            <a:pPr marL="342900" indent="-342900">
              <a:lnSpc>
                <a:spcPct val="105000"/>
              </a:lnSpc>
              <a:spcBef>
                <a:spcPct val="20000"/>
              </a:spcBef>
              <a:buFontTx/>
              <a:buNone/>
            </a:pPr>
            <a:r>
              <a:rPr lang="en-US" altLang="zh-TW" sz="2600" dirty="0">
                <a:latin typeface="Times New Roman" pitchFamily="18" charset="0"/>
                <a:ea typeface="新細明體" pitchFamily="18" charset="-120"/>
              </a:rPr>
              <a:t>(</a:t>
            </a:r>
            <a:r>
              <a:rPr lang="en-US" altLang="zh-TW" sz="2600" i="1" dirty="0">
                <a:latin typeface="Times New Roman" pitchFamily="18" charset="0"/>
                <a:ea typeface="新細明體" pitchFamily="18" charset="-120"/>
              </a:rPr>
              <a:t>M</a:t>
            </a:r>
            <a:r>
              <a:rPr lang="en-US" altLang="zh-TW" sz="2600" baseline="-25000" dirty="0">
                <a:latin typeface="Times New Roman" pitchFamily="18" charset="0"/>
                <a:ea typeface="新細明體" pitchFamily="18" charset="-120"/>
              </a:rPr>
              <a:t>3</a:t>
            </a:r>
            <a:r>
              <a:rPr lang="en-US" altLang="zh-TW" sz="2600" i="1" baseline="30000" dirty="0">
                <a:latin typeface="Times New Roman" pitchFamily="18" charset="0"/>
                <a:ea typeface="新細明體" pitchFamily="18" charset="-120"/>
              </a:rPr>
              <a:t>t </a:t>
            </a:r>
            <a:r>
              <a:rPr lang="en-US" altLang="zh-TW" sz="2600" b="1" i="1" dirty="0" err="1">
                <a:latin typeface="Times New Roman" pitchFamily="18" charset="0"/>
                <a:ea typeface="新細明體" pitchFamily="18" charset="-120"/>
              </a:rPr>
              <a:t>n</a:t>
            </a:r>
            <a:r>
              <a:rPr lang="en-US" altLang="zh-TW" sz="2600" i="1" baseline="-25000" dirty="0" err="1">
                <a:latin typeface="Times New Roman" pitchFamily="18" charset="0"/>
                <a:ea typeface="新細明體" pitchFamily="18" charset="-120"/>
              </a:rPr>
              <a:t>world</a:t>
            </a:r>
            <a:r>
              <a:rPr lang="en-US" altLang="zh-TW" sz="2600" baseline="-25000" dirty="0">
                <a:latin typeface="Times New Roman" pitchFamily="18" charset="0"/>
                <a:ea typeface="新細明體" pitchFamily="18" charset="-120"/>
              </a:rPr>
              <a:t> </a:t>
            </a:r>
            <a:r>
              <a:rPr lang="en-US" altLang="zh-TW" sz="2600" dirty="0">
                <a:latin typeface="Times New Roman" pitchFamily="18" charset="0"/>
                <a:ea typeface="新細明體" pitchFamily="18" charset="-120"/>
              </a:rPr>
              <a:t>) </a:t>
            </a:r>
            <a:r>
              <a:rPr lang="en-US" altLang="zh-TW" sz="2600" dirty="0">
                <a:latin typeface="Symbol" pitchFamily="18" charset="2"/>
                <a:ea typeface="新細明體" pitchFamily="18" charset="-120"/>
              </a:rPr>
              <a:t>· </a:t>
            </a:r>
            <a:r>
              <a:rPr lang="en-US" altLang="zh-TW" sz="2600" b="1" i="1" dirty="0" err="1">
                <a:latin typeface="Times New Roman" pitchFamily="18" charset="0"/>
                <a:ea typeface="新細明體" pitchFamily="18" charset="-120"/>
              </a:rPr>
              <a:t>v</a:t>
            </a:r>
            <a:r>
              <a:rPr lang="en-US" altLang="zh-TW" sz="2600" i="1" baseline="-25000" dirty="0" err="1">
                <a:latin typeface="Times New Roman" pitchFamily="18" charset="0"/>
                <a:ea typeface="新細明體" pitchFamily="18" charset="-120"/>
              </a:rPr>
              <a:t>obj</a:t>
            </a:r>
            <a:r>
              <a:rPr lang="en-US" altLang="zh-TW" sz="2600" dirty="0">
                <a:latin typeface="Times New Roman" pitchFamily="18" charset="0"/>
                <a:ea typeface="新細明體" pitchFamily="18" charset="-120"/>
              </a:rPr>
              <a:t> = 0</a:t>
            </a:r>
            <a:endParaRPr lang="en-US" altLang="zh-TW" sz="2600" dirty="0">
              <a:ea typeface="新細明體" pitchFamily="18" charset="-120"/>
            </a:endParaRPr>
          </a:p>
        </p:txBody>
      </p:sp>
      <p:sp>
        <p:nvSpPr>
          <p:cNvPr id="7" name="Slide Number Placeholder 6"/>
          <p:cNvSpPr>
            <a:spLocks noGrp="1"/>
          </p:cNvSpPr>
          <p:nvPr>
            <p:ph type="sldNum" sz="quarter" idx="4"/>
          </p:nvPr>
        </p:nvSpPr>
        <p:spPr/>
        <p:txBody>
          <a:bodyPr/>
          <a:lstStyle/>
          <a:p>
            <a:fld id="{878FC6C6-EB77-4A33-8CE7-3A064FF17C51}" type="slidenum">
              <a:rPr lang="en-US" smtClean="0"/>
              <a:pPr/>
              <a:t>30</a:t>
            </a:fld>
            <a:r>
              <a:rPr lang="en-US" dirty="0" smtClean="0"/>
              <a:t> of 48</a:t>
            </a:r>
            <a:endParaRPr lang="en-US" dirty="0"/>
          </a:p>
        </p:txBody>
      </p:sp>
    </p:spTree>
    <p:extLst>
      <p:ext uri="{BB962C8B-B14F-4D97-AF65-F5344CB8AC3E}">
        <p14:creationId xmlns:p14="http://schemas.microsoft.com/office/powerpoint/2010/main" val="12952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fade">
                                      <p:cBhvr>
                                        <p:cTn id="72" dur="500"/>
                                        <p:tgtEl>
                                          <p:spTgt spid="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1" grpId="0"/>
      <p:bldP spid="13"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458200" cy="3829049"/>
          </a:xfrm>
        </p:spPr>
        <p:txBody>
          <a:bodyPr>
            <a:noAutofit/>
          </a:bodyPr>
          <a:lstStyle/>
          <a:p>
            <a:pPr>
              <a:buNone/>
            </a:pPr>
            <a:r>
              <a:rPr lang="en-US" altLang="zh-TW" sz="1400" i="1" dirty="0">
                <a:solidFill>
                  <a:srgbClr val="0070C0"/>
                </a:solidFill>
                <a:ea typeface="新細明體" pitchFamily="18" charset="-120"/>
              </a:rPr>
              <a:t>Applying inverse-transpose of M to </a:t>
            </a:r>
            <a:r>
              <a:rPr lang="en-US" altLang="zh-TW" sz="1400" i="1" dirty="0" err="1">
                <a:solidFill>
                  <a:srgbClr val="0070C0"/>
                </a:solidFill>
                <a:ea typeface="新細明體" pitchFamily="18" charset="-120"/>
              </a:rPr>
              <a:t>normals</a:t>
            </a:r>
            <a:endParaRPr lang="en-US" altLang="zh-TW" sz="1400" i="1" dirty="0">
              <a:solidFill>
                <a:srgbClr val="0070C0"/>
              </a:solidFill>
              <a:ea typeface="新細明體" pitchFamily="18" charset="-120"/>
            </a:endParaRPr>
          </a:p>
          <a:p>
            <a:pPr marL="342900" indent="-342900">
              <a:lnSpc>
                <a:spcPct val="90000"/>
              </a:lnSpc>
              <a:spcBef>
                <a:spcPct val="20000"/>
              </a:spcBef>
            </a:pPr>
            <a:r>
              <a:rPr lang="en-US" altLang="zh-TW" sz="1600" dirty="0">
                <a:ea typeface="新細明體" pitchFamily="18" charset="-120"/>
              </a:rPr>
              <a:t>So we ended up </a:t>
            </a:r>
            <a:r>
              <a:rPr lang="en-US" altLang="zh-TW" sz="1600" dirty="0" smtClean="0">
                <a:ea typeface="新細明體" pitchFamily="18" charset="-120"/>
              </a:rPr>
              <a:t>with:</a:t>
            </a:r>
            <a:endParaRPr lang="en-US" altLang="zh-TW" sz="1600" dirty="0">
              <a:ea typeface="新細明體" pitchFamily="18" charset="-120"/>
            </a:endParaRPr>
          </a:p>
          <a:p>
            <a:pPr marL="342900" indent="-342900">
              <a:lnSpc>
                <a:spcPct val="90000"/>
              </a:lnSpc>
              <a:spcBef>
                <a:spcPct val="20000"/>
              </a:spcBef>
            </a:pPr>
            <a:endParaRPr lang="en-US" altLang="zh-TW" sz="1200" dirty="0">
              <a:ea typeface="新細明體" pitchFamily="18" charset="-120"/>
            </a:endParaRPr>
          </a:p>
          <a:p>
            <a:pPr marL="342900" indent="-342900">
              <a:lnSpc>
                <a:spcPct val="90000"/>
              </a:lnSpc>
              <a:spcBef>
                <a:spcPct val="20000"/>
              </a:spcBef>
            </a:pPr>
            <a:r>
              <a:rPr lang="en-US" altLang="zh-TW" sz="1600" dirty="0">
                <a:ea typeface="新細明體" pitchFamily="18" charset="-120"/>
              </a:rPr>
              <a:t>“Invert” and “transpose” can be swapped, to get our final form</a:t>
            </a:r>
            <a:r>
              <a:rPr lang="en-US" altLang="zh-TW" sz="1600" dirty="0" smtClean="0">
                <a:ea typeface="新細明體" pitchFamily="18" charset="-120"/>
              </a:rPr>
              <a:t>:</a:t>
            </a:r>
            <a:endParaRPr lang="en-US" altLang="zh-TW" sz="1800" dirty="0">
              <a:ea typeface="新細明體" pitchFamily="18" charset="-120"/>
            </a:endParaRPr>
          </a:p>
          <a:p>
            <a:pPr marL="342900" indent="-342900">
              <a:lnSpc>
                <a:spcPct val="90000"/>
              </a:lnSpc>
              <a:spcBef>
                <a:spcPct val="20000"/>
              </a:spcBef>
            </a:pPr>
            <a:r>
              <a:rPr lang="en-US" altLang="zh-TW" sz="1600" dirty="0">
                <a:ea typeface="新細明體" pitchFamily="18" charset="-120"/>
              </a:rPr>
              <a:t>Why do we do this?  It’s easier!  </a:t>
            </a:r>
          </a:p>
          <a:p>
            <a:pPr marL="742950" lvl="1" indent="-285750">
              <a:lnSpc>
                <a:spcPct val="90000"/>
              </a:lnSpc>
              <a:spcBef>
                <a:spcPct val="20000"/>
              </a:spcBef>
            </a:pPr>
            <a:r>
              <a:rPr lang="en-US" altLang="zh-TW" sz="1400" dirty="0">
                <a:ea typeface="新細明體" pitchFamily="18" charset="-120"/>
              </a:rPr>
              <a:t>i</a:t>
            </a:r>
            <a:r>
              <a:rPr lang="en-US" altLang="zh-TW" sz="1400" dirty="0" smtClean="0">
                <a:ea typeface="新細明體" pitchFamily="18" charset="-120"/>
              </a:rPr>
              <a:t>nstead </a:t>
            </a:r>
            <a:r>
              <a:rPr lang="en-US" altLang="zh-TW" sz="1400" dirty="0">
                <a:ea typeface="新細明體" pitchFamily="18" charset="-120"/>
              </a:rPr>
              <a:t>of inverting composite matrix, accumulate composite of inverses which are easy to take for each individual </a:t>
            </a:r>
            <a:r>
              <a:rPr lang="en-US" altLang="zh-TW" sz="1400" dirty="0" smtClean="0">
                <a:ea typeface="新細明體" pitchFamily="18" charset="-120"/>
              </a:rPr>
              <a:t>transformation</a:t>
            </a:r>
            <a:endParaRPr lang="en-US" altLang="zh-TW" sz="1200" dirty="0">
              <a:ea typeface="新細明體" pitchFamily="18" charset="-120"/>
            </a:endParaRPr>
          </a:p>
          <a:p>
            <a:pPr marL="342900" indent="-342900">
              <a:lnSpc>
                <a:spcPct val="90000"/>
              </a:lnSpc>
              <a:spcBef>
                <a:spcPct val="20000"/>
              </a:spcBef>
            </a:pPr>
            <a:r>
              <a:rPr lang="en-US" altLang="zh-TW" sz="1600" dirty="0">
                <a:ea typeface="新細明體" pitchFamily="18" charset="-120"/>
              </a:rPr>
              <a:t>A hand-waving interpretation of (</a:t>
            </a:r>
            <a:r>
              <a:rPr lang="en-US" altLang="zh-TW" sz="1600" i="1" dirty="0">
                <a:ea typeface="新細明體" pitchFamily="18" charset="-120"/>
              </a:rPr>
              <a:t>M</a:t>
            </a:r>
            <a:r>
              <a:rPr lang="en-US" altLang="zh-TW" sz="1600" i="1" baseline="-25000" dirty="0">
                <a:ea typeface="新細明體" pitchFamily="18" charset="-120"/>
              </a:rPr>
              <a:t>3</a:t>
            </a:r>
            <a:r>
              <a:rPr lang="en-US" altLang="zh-TW" sz="1600" i="1" baseline="30000" dirty="0">
                <a:ea typeface="新細明體" pitchFamily="18" charset="-120"/>
              </a:rPr>
              <a:t>-</a:t>
            </a:r>
            <a:r>
              <a:rPr lang="en-US" altLang="zh-TW" sz="1600" baseline="30000" dirty="0">
                <a:ea typeface="新細明體" pitchFamily="18" charset="-120"/>
              </a:rPr>
              <a:t>1</a:t>
            </a:r>
            <a:r>
              <a:rPr lang="en-US" altLang="zh-TW" sz="1600" dirty="0">
                <a:ea typeface="新細明體" pitchFamily="18" charset="-120"/>
              </a:rPr>
              <a:t>)</a:t>
            </a:r>
            <a:r>
              <a:rPr lang="en-US" altLang="zh-TW" sz="1600" i="1" baseline="30000" dirty="0">
                <a:ea typeface="新細明體" pitchFamily="18" charset="-120"/>
              </a:rPr>
              <a:t>t</a:t>
            </a:r>
          </a:p>
          <a:p>
            <a:pPr marL="742950" lvl="1" indent="-285750">
              <a:lnSpc>
                <a:spcPct val="90000"/>
              </a:lnSpc>
              <a:spcBef>
                <a:spcPct val="20000"/>
              </a:spcBef>
            </a:pPr>
            <a:r>
              <a:rPr lang="en-US" altLang="zh-TW" sz="1400" i="1" dirty="0">
                <a:ea typeface="新細明體" pitchFamily="18" charset="-120"/>
              </a:rPr>
              <a:t>M</a:t>
            </a:r>
            <a:r>
              <a:rPr lang="en-US" altLang="zh-TW" sz="1400" i="1" baseline="-25000" dirty="0">
                <a:ea typeface="新細明體" pitchFamily="18" charset="-120"/>
              </a:rPr>
              <a:t>3</a:t>
            </a:r>
            <a:r>
              <a:rPr lang="en-US" altLang="zh-TW" sz="1400" dirty="0">
                <a:ea typeface="新細明體" pitchFamily="18" charset="-120"/>
              </a:rPr>
              <a:t> is composition of rotations and scales, </a:t>
            </a:r>
            <a:r>
              <a:rPr lang="en-US" altLang="zh-TW" sz="1400" i="1" dirty="0">
                <a:ea typeface="新細明體" pitchFamily="18" charset="-120"/>
              </a:rPr>
              <a:t>R </a:t>
            </a:r>
            <a:r>
              <a:rPr lang="en-US" altLang="zh-TW" sz="1400" dirty="0">
                <a:ea typeface="新細明體" pitchFamily="18" charset="-120"/>
              </a:rPr>
              <a:t>and </a:t>
            </a:r>
            <a:r>
              <a:rPr lang="en-US" altLang="zh-TW" sz="1400" i="1" dirty="0">
                <a:ea typeface="新細明體" pitchFamily="18" charset="-120"/>
              </a:rPr>
              <a:t>S </a:t>
            </a:r>
            <a:r>
              <a:rPr lang="en-US" altLang="zh-TW" sz="1400" dirty="0">
                <a:ea typeface="新細明體" pitchFamily="18" charset="-120"/>
              </a:rPr>
              <a:t>(why no translates?). Therefore</a:t>
            </a:r>
          </a:p>
          <a:p>
            <a:pPr marL="742950" lvl="1" indent="-285750">
              <a:lnSpc>
                <a:spcPct val="90000"/>
              </a:lnSpc>
              <a:spcBef>
                <a:spcPct val="20000"/>
              </a:spcBef>
              <a:buFontTx/>
              <a:buChar char="-"/>
            </a:pPr>
            <a:endParaRPr lang="en-US" altLang="zh-TW" sz="1400" dirty="0">
              <a:ea typeface="新細明體" pitchFamily="18" charset="-120"/>
            </a:endParaRPr>
          </a:p>
          <a:p>
            <a:pPr marL="742950" lvl="1" indent="-285750">
              <a:lnSpc>
                <a:spcPct val="90000"/>
              </a:lnSpc>
              <a:spcBef>
                <a:spcPct val="20000"/>
              </a:spcBef>
            </a:pPr>
            <a:r>
              <a:rPr lang="en-US" altLang="zh-TW" sz="1400" dirty="0">
                <a:ea typeface="新細明體" pitchFamily="18" charset="-120"/>
              </a:rPr>
              <a:t>so we’re applying transformed (inverted, transposed) versions of each individual matrix in original order</a:t>
            </a:r>
          </a:p>
          <a:p>
            <a:pPr marL="742950" lvl="1" indent="-285750">
              <a:lnSpc>
                <a:spcPct val="90000"/>
              </a:lnSpc>
              <a:spcBef>
                <a:spcPct val="20000"/>
              </a:spcBef>
            </a:pPr>
            <a:r>
              <a:rPr lang="en-US" altLang="zh-TW" sz="1400" dirty="0">
                <a:ea typeface="新細明體" pitchFamily="18" charset="-120"/>
              </a:rPr>
              <a:t>for rotation matrix, transformed version equal to original rotation, i.e., normal rotates with object</a:t>
            </a:r>
          </a:p>
          <a:p>
            <a:pPr marL="1200150" lvl="2" indent="-285750">
              <a:lnSpc>
                <a:spcPct val="90000"/>
              </a:lnSpc>
              <a:spcBef>
                <a:spcPct val="20000"/>
              </a:spcBef>
            </a:pPr>
            <a:r>
              <a:rPr lang="en-US" altLang="zh-TW" sz="1400" dirty="0">
                <a:ea typeface="新細明體" pitchFamily="18" charset="-120"/>
              </a:rPr>
              <a:t>(R</a:t>
            </a:r>
            <a:r>
              <a:rPr lang="en-US" altLang="zh-TW" sz="1400" baseline="30000" dirty="0">
                <a:ea typeface="新細明體" pitchFamily="18" charset="-120"/>
              </a:rPr>
              <a:t>-1</a:t>
            </a:r>
            <a:r>
              <a:rPr lang="en-US" altLang="zh-TW" sz="1400" dirty="0">
                <a:ea typeface="新細明體" pitchFamily="18" charset="-120"/>
              </a:rPr>
              <a:t>)</a:t>
            </a:r>
            <a:r>
              <a:rPr lang="en-US" altLang="zh-TW" sz="1400" baseline="30000" dirty="0">
                <a:ea typeface="新細明體" pitchFamily="18" charset="-120"/>
              </a:rPr>
              <a:t>t </a:t>
            </a:r>
            <a:r>
              <a:rPr lang="en-US" altLang="zh-TW" sz="1400" dirty="0">
                <a:ea typeface="新細明體" pitchFamily="18" charset="-120"/>
              </a:rPr>
              <a:t>= R; inverse reverses rotation, and transpose reverses it back</a:t>
            </a:r>
          </a:p>
          <a:p>
            <a:pPr marL="742950" lvl="1" indent="-285750">
              <a:lnSpc>
                <a:spcPct val="90000"/>
              </a:lnSpc>
              <a:spcBef>
                <a:spcPct val="20000"/>
              </a:spcBef>
            </a:pPr>
            <a:r>
              <a:rPr lang="en-US" altLang="zh-TW" sz="1400" dirty="0">
                <a:ea typeface="新細明體" pitchFamily="18" charset="-120"/>
              </a:rPr>
              <a:t>for scale matrix, inverse inverts scale, while transpose does nothing:</a:t>
            </a:r>
          </a:p>
          <a:p>
            <a:pPr marL="1200150" lvl="2" indent="-285750">
              <a:lnSpc>
                <a:spcPct val="90000"/>
              </a:lnSpc>
              <a:spcBef>
                <a:spcPct val="20000"/>
              </a:spcBef>
            </a:pPr>
            <a:r>
              <a:rPr lang="en-US" altLang="zh-TW" sz="1400" dirty="0" smtClean="0">
                <a:ea typeface="新細明體" pitchFamily="18" charset="-120"/>
              </a:rPr>
              <a:t>(</a:t>
            </a:r>
            <a:r>
              <a:rPr lang="en-US" altLang="zh-TW" sz="1400" i="1" dirty="0" smtClean="0">
                <a:ea typeface="新細明體" pitchFamily="18" charset="-120"/>
              </a:rPr>
              <a:t>S</a:t>
            </a:r>
            <a:r>
              <a:rPr lang="en-US" altLang="zh-TW" sz="1400" dirty="0" smtClean="0">
                <a:ea typeface="新細明體" pitchFamily="18" charset="-120"/>
              </a:rPr>
              <a:t>(</a:t>
            </a:r>
            <a:r>
              <a:rPr lang="en-US" altLang="zh-TW" sz="1400" i="1" dirty="0" err="1" smtClean="0">
                <a:ea typeface="新細明體" pitchFamily="18" charset="-120"/>
              </a:rPr>
              <a:t>x,y,z</a:t>
            </a:r>
            <a:r>
              <a:rPr lang="en-US" altLang="zh-TW" sz="1400" dirty="0" smtClean="0">
                <a:ea typeface="新細明體" pitchFamily="18" charset="-120"/>
              </a:rPr>
              <a:t>)</a:t>
            </a:r>
            <a:r>
              <a:rPr lang="en-US" altLang="zh-TW" sz="1400" baseline="30000" dirty="0" smtClean="0">
                <a:ea typeface="新細明體" pitchFamily="18" charset="-120"/>
              </a:rPr>
              <a:t>-1</a:t>
            </a:r>
            <a:r>
              <a:rPr lang="en-US" altLang="zh-TW" sz="1400" dirty="0" smtClean="0">
                <a:ea typeface="新細明體" pitchFamily="18" charset="-120"/>
              </a:rPr>
              <a:t>)</a:t>
            </a:r>
            <a:r>
              <a:rPr lang="en-US" altLang="zh-TW" sz="1400" i="1" baseline="30000" dirty="0" smtClean="0">
                <a:ea typeface="新細明體" pitchFamily="18" charset="-120"/>
              </a:rPr>
              <a:t>t</a:t>
            </a:r>
            <a:r>
              <a:rPr lang="en-US" altLang="zh-TW" sz="1400" i="1" dirty="0" smtClean="0">
                <a:ea typeface="新細明體" pitchFamily="18" charset="-120"/>
              </a:rPr>
              <a:t> = S</a:t>
            </a:r>
            <a:r>
              <a:rPr lang="en-US" altLang="zh-TW" sz="1400" dirty="0" smtClean="0">
                <a:ea typeface="新細明體" pitchFamily="18" charset="-120"/>
              </a:rPr>
              <a:t>(</a:t>
            </a:r>
            <a:r>
              <a:rPr lang="en-US" altLang="zh-TW" sz="1400" i="1" dirty="0" err="1" smtClean="0">
                <a:ea typeface="新細明體" pitchFamily="18" charset="-120"/>
              </a:rPr>
              <a:t>x,y,z</a:t>
            </a:r>
            <a:r>
              <a:rPr lang="en-US" altLang="zh-TW" sz="1400" dirty="0" smtClean="0">
                <a:ea typeface="新細明體" pitchFamily="18" charset="-120"/>
              </a:rPr>
              <a:t>)</a:t>
            </a:r>
            <a:r>
              <a:rPr lang="en-US" altLang="zh-TW" sz="1400" baseline="30000" dirty="0" smtClean="0">
                <a:ea typeface="新細明體" pitchFamily="18" charset="-120"/>
              </a:rPr>
              <a:t>-1</a:t>
            </a:r>
            <a:r>
              <a:rPr lang="en-US" altLang="zh-TW" sz="1400" i="1" dirty="0" smtClean="0">
                <a:ea typeface="新細明體" pitchFamily="18" charset="-120"/>
              </a:rPr>
              <a:t>=S</a:t>
            </a:r>
            <a:r>
              <a:rPr lang="en-US" altLang="zh-TW" sz="1400" dirty="0" smtClean="0">
                <a:ea typeface="新細明體" pitchFamily="18" charset="-120"/>
              </a:rPr>
              <a:t>(1</a:t>
            </a:r>
            <a:r>
              <a:rPr lang="en-US" altLang="zh-TW" sz="1400" i="1" dirty="0" smtClean="0">
                <a:ea typeface="新細明體" pitchFamily="18" charset="-120"/>
              </a:rPr>
              <a:t>/x,</a:t>
            </a:r>
            <a:r>
              <a:rPr lang="en-US" altLang="zh-TW" sz="1400" dirty="0" smtClean="0">
                <a:ea typeface="新細明體" pitchFamily="18" charset="-120"/>
              </a:rPr>
              <a:t>1</a:t>
            </a:r>
            <a:r>
              <a:rPr lang="en-US" altLang="zh-TW" sz="1400" i="1" dirty="0" smtClean="0">
                <a:ea typeface="新細明體" pitchFamily="18" charset="-120"/>
              </a:rPr>
              <a:t>/y,</a:t>
            </a:r>
            <a:r>
              <a:rPr lang="en-US" altLang="zh-TW" sz="1400" dirty="0" smtClean="0">
                <a:ea typeface="新細明體" pitchFamily="18" charset="-120"/>
              </a:rPr>
              <a:t>1</a:t>
            </a:r>
            <a:r>
              <a:rPr lang="en-US" altLang="zh-TW" sz="1400" i="1" dirty="0" smtClean="0">
                <a:ea typeface="新細明體" pitchFamily="18" charset="-120"/>
              </a:rPr>
              <a:t>/z</a:t>
            </a:r>
            <a:r>
              <a:rPr lang="en-US" altLang="zh-TW" sz="1400" dirty="0" smtClean="0">
                <a:ea typeface="新細明體" pitchFamily="18" charset="-120"/>
              </a:rPr>
              <a:t>)</a:t>
            </a:r>
            <a:endParaRPr lang="en-US" altLang="zh-TW" sz="1400" dirty="0">
              <a:ea typeface="新細明體" pitchFamily="18" charset="-120"/>
            </a:endParaRPr>
          </a:p>
          <a:p>
            <a:pPr>
              <a:lnSpc>
                <a:spcPct val="90000"/>
              </a:lnSpc>
              <a:spcBef>
                <a:spcPct val="20000"/>
              </a:spcBef>
            </a:pPr>
            <a:endParaRPr lang="en-US" altLang="zh-TW" sz="1600" dirty="0">
              <a:latin typeface="Times New Roman" pitchFamily="18" charset="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Transforming </a:t>
            </a:r>
            <a:r>
              <a:rPr lang="en-US" dirty="0" err="1" smtClean="0"/>
              <a:t>Normals</a:t>
            </a:r>
            <a:r>
              <a:rPr lang="en-US" dirty="0" smtClean="0"/>
              <a:t> (4/4)</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44307495"/>
              </p:ext>
            </p:extLst>
          </p:nvPr>
        </p:nvGraphicFramePr>
        <p:xfrm>
          <a:off x="2819401" y="1136650"/>
          <a:ext cx="1664629" cy="375883"/>
        </p:xfrm>
        <a:graphic>
          <a:graphicData uri="http://schemas.openxmlformats.org/presentationml/2006/ole">
            <mc:AlternateContent xmlns:mc="http://schemas.openxmlformats.org/markup-compatibility/2006">
              <mc:Choice xmlns:v="urn:schemas-microsoft-com:vml" Requires="v">
                <p:oleObj spid="_x0000_s13944" name="Equation" r:id="rId3" imgW="1180588" imgH="266584" progId="Equation.3">
                  <p:embed/>
                </p:oleObj>
              </mc:Choice>
              <mc:Fallback>
                <p:oleObj name="Equation" r:id="rId3" imgW="1180588" imgH="266584" progId="Equation.3">
                  <p:embed/>
                  <p:pic>
                    <p:nvPicPr>
                      <p:cNvPr id="0"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1136650"/>
                        <a:ext cx="1664629" cy="3758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49797148"/>
              </p:ext>
            </p:extLst>
          </p:nvPr>
        </p:nvGraphicFramePr>
        <p:xfrm>
          <a:off x="6324600" y="1604962"/>
          <a:ext cx="1641312" cy="370296"/>
        </p:xfrm>
        <a:graphic>
          <a:graphicData uri="http://schemas.openxmlformats.org/presentationml/2006/ole">
            <mc:AlternateContent xmlns:mc="http://schemas.openxmlformats.org/markup-compatibility/2006">
              <mc:Choice xmlns:v="urn:schemas-microsoft-com:vml" Requires="v">
                <p:oleObj spid="_x0000_s13945" name="Equation" r:id="rId5" imgW="1180800" imgH="266400" progId="Equation.3">
                  <p:embed/>
                </p:oleObj>
              </mc:Choice>
              <mc:Fallback>
                <p:oleObj name="Equation" r:id="rId5" imgW="1180800" imgH="266400" progId="Equation.3">
                  <p:embed/>
                  <p:pic>
                    <p:nvPicPr>
                      <p:cNvPr id="0" name="Picture 78"/>
                      <p:cNvPicPr>
                        <a:picLocks noChangeAspect="1" noChangeArrowheads="1"/>
                      </p:cNvPicPr>
                      <p:nvPr/>
                    </p:nvPicPr>
                    <p:blipFill>
                      <a:blip r:embed="rId6"/>
                      <a:srcRect/>
                      <a:stretch>
                        <a:fillRect/>
                      </a:stretch>
                    </p:blipFill>
                    <p:spPr bwMode="auto">
                      <a:xfrm>
                        <a:off x="6324600" y="1604962"/>
                        <a:ext cx="1641312" cy="370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46466846"/>
              </p:ext>
            </p:extLst>
          </p:nvPr>
        </p:nvGraphicFramePr>
        <p:xfrm>
          <a:off x="2209800" y="3105149"/>
          <a:ext cx="3698240" cy="320040"/>
        </p:xfrm>
        <a:graphic>
          <a:graphicData uri="http://schemas.openxmlformats.org/presentationml/2006/ole">
            <mc:AlternateContent xmlns:mc="http://schemas.openxmlformats.org/markup-compatibility/2006">
              <mc:Choice xmlns:v="urn:schemas-microsoft-com:vml" Requires="v">
                <p:oleObj spid="_x0000_s13946" name="Equation" r:id="rId7" imgW="2641600" imgH="228600" progId="Equation.3">
                  <p:embed/>
                </p:oleObj>
              </mc:Choice>
              <mc:Fallback>
                <p:oleObj name="Equation" r:id="rId7" imgW="2641600" imgH="228600" progId="Equation.3">
                  <p:embed/>
                  <p:pic>
                    <p:nvPicPr>
                      <p:cNvPr id="0" name="Picture 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105149"/>
                        <a:ext cx="3698240" cy="32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
          </p:nvPr>
        </p:nvSpPr>
        <p:spPr/>
        <p:txBody>
          <a:bodyPr/>
          <a:lstStyle/>
          <a:p>
            <a:fld id="{878FC6C6-EB77-4A33-8CE7-3A064FF17C51}" type="slidenum">
              <a:rPr lang="en-US" smtClean="0"/>
              <a:pPr/>
              <a:t>31</a:t>
            </a:fld>
            <a:r>
              <a:rPr lang="en-US" dirty="0" smtClean="0"/>
              <a:t> of 48</a:t>
            </a:r>
            <a:endParaRPr lang="en-US" dirty="0"/>
          </a:p>
        </p:txBody>
      </p:sp>
    </p:spTree>
    <p:extLst>
      <p:ext uri="{BB962C8B-B14F-4D97-AF65-F5344CB8AC3E}">
        <p14:creationId xmlns:p14="http://schemas.microsoft.com/office/powerpoint/2010/main" val="19861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fade">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fade">
                                      <p:cBhvr>
                                        <p:cTn id="62" dur="500"/>
                                        <p:tgtEl>
                                          <p:spTgt spid="5">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Effect transition="in" filter="fade">
                                      <p:cBhvr>
                                        <p:cTn id="67" dur="500"/>
                                        <p:tgtEl>
                                          <p:spTgt spid="5">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2" end="12"/>
                                            </p:txEl>
                                          </p:spTgt>
                                        </p:tgtEl>
                                        <p:attrNameLst>
                                          <p:attrName>style.visibility</p:attrName>
                                        </p:attrNameLst>
                                      </p:cBhvr>
                                      <p:to>
                                        <p:strVal val="visible"/>
                                      </p:to>
                                    </p:set>
                                    <p:animEffect transition="in" filter="fade">
                                      <p:cBhvr>
                                        <p:cTn id="72" dur="500"/>
                                        <p:tgtEl>
                                          <p:spTgt spid="5">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13" end="13"/>
                                            </p:txEl>
                                          </p:spTgt>
                                        </p:tgtEl>
                                        <p:attrNameLst>
                                          <p:attrName>style.visibility</p:attrName>
                                        </p:attrNameLst>
                                      </p:cBhvr>
                                      <p:to>
                                        <p:strVal val="visible"/>
                                      </p:to>
                                    </p:set>
                                    <p:animEffect transition="in" filter="fade">
                                      <p:cBhvr>
                                        <p:cTn id="77"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a:buNone/>
            </a:pPr>
            <a:r>
              <a:rPr lang="en-US" altLang="zh-TW" sz="1600" i="1" dirty="0" smtClean="0">
                <a:solidFill>
                  <a:srgbClr val="0070C0"/>
                </a:solidFill>
                <a:ea typeface="新細明體" pitchFamily="18" charset="-120"/>
              </a:rPr>
              <a:t>Simple, non-recursive raytracer</a:t>
            </a:r>
            <a:endParaRPr lang="en-US" altLang="zh-TW" sz="1600" i="1" dirty="0">
              <a:solidFill>
                <a:srgbClr val="0070C0"/>
              </a:solidFill>
              <a:ea typeface="新細明體" pitchFamily="18" charset="-120"/>
            </a:endParaRPr>
          </a:p>
          <a:p>
            <a:pPr marL="342900" indent="-342900">
              <a:lnSpc>
                <a:spcPct val="90000"/>
              </a:lnSpc>
              <a:spcBef>
                <a:spcPct val="20000"/>
              </a:spcBef>
              <a:buNone/>
            </a:pPr>
            <a:r>
              <a:rPr lang="en-US" altLang="zh-TW" sz="1400" dirty="0">
                <a:latin typeface="Courier New" pitchFamily="49" charset="0"/>
                <a:ea typeface="新細明體" pitchFamily="18" charset="-120"/>
              </a:rPr>
              <a:t>P = </a:t>
            </a:r>
            <a:r>
              <a:rPr lang="en-US" altLang="zh-TW" sz="1400" dirty="0" err="1">
                <a:latin typeface="Courier New" pitchFamily="49" charset="0"/>
                <a:ea typeface="新細明體" pitchFamily="18" charset="-120"/>
              </a:rPr>
              <a:t>eyePt</a:t>
            </a:r>
            <a:endParaRPr lang="en-US" altLang="zh-TW" sz="1400" dirty="0">
              <a:latin typeface="Courier New" pitchFamily="49" charset="0"/>
              <a:ea typeface="新細明體" pitchFamily="18" charset="-120"/>
            </a:endParaRPr>
          </a:p>
          <a:p>
            <a:pPr marL="342900" indent="-342900">
              <a:lnSpc>
                <a:spcPct val="90000"/>
              </a:lnSpc>
              <a:spcBef>
                <a:spcPct val="20000"/>
              </a:spcBef>
              <a:buNone/>
            </a:pPr>
            <a:endParaRPr lang="en-US" altLang="zh-TW" sz="1200" b="1" dirty="0">
              <a:latin typeface="Courier New" pitchFamily="49" charset="0"/>
              <a:ea typeface="新細明體" pitchFamily="18" charset="-120"/>
            </a:endParaRPr>
          </a:p>
          <a:p>
            <a:pPr marL="342900" indent="-342900">
              <a:lnSpc>
                <a:spcPct val="90000"/>
              </a:lnSpc>
              <a:spcBef>
                <a:spcPct val="20000"/>
              </a:spcBef>
              <a:buNone/>
            </a:pPr>
            <a:r>
              <a:rPr lang="en-US" altLang="zh-TW" sz="1400" b="1" dirty="0">
                <a:latin typeface="Courier New" pitchFamily="49" charset="0"/>
                <a:ea typeface="新細明體" pitchFamily="18" charset="-120"/>
              </a:rPr>
              <a:t>for each</a:t>
            </a:r>
            <a:r>
              <a:rPr lang="en-US" altLang="zh-TW" sz="1400" dirty="0">
                <a:latin typeface="Courier New" pitchFamily="49" charset="0"/>
                <a:ea typeface="新細明體" pitchFamily="18" charset="-120"/>
              </a:rPr>
              <a:t> sample of </a:t>
            </a:r>
            <a:r>
              <a:rPr lang="en-US" altLang="zh-TW" sz="1400" dirty="0" smtClean="0">
                <a:latin typeface="Courier New" pitchFamily="49" charset="0"/>
                <a:ea typeface="新細明體" pitchFamily="18" charset="-120"/>
              </a:rPr>
              <a:t>image:</a:t>
            </a:r>
            <a:endParaRPr lang="en-US" altLang="zh-TW" sz="1200" dirty="0">
              <a:latin typeface="Courier New" pitchFamily="49" charset="0"/>
              <a:ea typeface="新細明體" pitchFamily="18" charset="-120"/>
            </a:endParaRPr>
          </a:p>
          <a:p>
            <a:pPr marL="342900" indent="-342900">
              <a:lnSpc>
                <a:spcPct val="90000"/>
              </a:lnSpc>
              <a:spcBef>
                <a:spcPct val="20000"/>
              </a:spcBef>
              <a:buNone/>
            </a:pPr>
            <a:r>
              <a:rPr lang="en-US" altLang="zh-TW" sz="1400" b="1" dirty="0">
                <a:latin typeface="Courier New" pitchFamily="49" charset="0"/>
                <a:ea typeface="新細明體" pitchFamily="18" charset="-120"/>
              </a:rPr>
              <a:t>	</a:t>
            </a:r>
            <a:r>
              <a:rPr lang="en-US" altLang="zh-TW" sz="1400" dirty="0">
                <a:latin typeface="Courier New" pitchFamily="49" charset="0"/>
                <a:ea typeface="新細明體" pitchFamily="18" charset="-120"/>
              </a:rPr>
              <a:t>Compute </a:t>
            </a:r>
            <a:r>
              <a:rPr lang="en-US" altLang="zh-TW" sz="1400" dirty="0" smtClean="0">
                <a:latin typeface="Courier New" pitchFamily="49" charset="0"/>
                <a:ea typeface="新細明體" pitchFamily="18" charset="-120"/>
              </a:rPr>
              <a:t>d</a:t>
            </a:r>
            <a:endParaRPr lang="en-US" altLang="zh-TW" sz="1200" dirty="0">
              <a:latin typeface="Courier New" pitchFamily="49" charset="0"/>
              <a:ea typeface="新細明體" pitchFamily="18" charset="-120"/>
            </a:endParaRPr>
          </a:p>
          <a:p>
            <a:pPr marL="342900" indent="-342900">
              <a:lnSpc>
                <a:spcPct val="90000"/>
              </a:lnSpc>
              <a:spcBef>
                <a:spcPct val="20000"/>
              </a:spcBef>
              <a:buNone/>
            </a:pPr>
            <a:r>
              <a:rPr lang="en-US" altLang="zh-TW" sz="1400" b="1" dirty="0">
                <a:latin typeface="Courier New" pitchFamily="49" charset="0"/>
                <a:ea typeface="新細明體" pitchFamily="18" charset="-120"/>
              </a:rPr>
              <a:t>	for each</a:t>
            </a:r>
            <a:r>
              <a:rPr lang="en-US" altLang="zh-TW" sz="1400" dirty="0">
                <a:latin typeface="Courier New" pitchFamily="49" charset="0"/>
                <a:ea typeface="新細明體" pitchFamily="18" charset="-120"/>
              </a:rPr>
              <a:t> </a:t>
            </a:r>
            <a:r>
              <a:rPr lang="en-US" altLang="zh-TW" sz="1400" dirty="0" smtClean="0">
                <a:latin typeface="Courier New" pitchFamily="49" charset="0"/>
                <a:ea typeface="新細明體" pitchFamily="18" charset="-120"/>
              </a:rPr>
              <a:t>object:</a:t>
            </a:r>
            <a:endParaRPr lang="en-US" altLang="zh-TW" sz="1400" dirty="0">
              <a:latin typeface="Courier New" pitchFamily="49" charset="0"/>
              <a:ea typeface="新細明體" pitchFamily="18" charset="-120"/>
            </a:endParaRPr>
          </a:p>
          <a:p>
            <a:pPr marL="342900" indent="-342900">
              <a:lnSpc>
                <a:spcPct val="90000"/>
              </a:lnSpc>
              <a:spcBef>
                <a:spcPct val="20000"/>
              </a:spcBef>
              <a:buNone/>
            </a:pPr>
            <a:r>
              <a:rPr lang="en-US" altLang="zh-TW" sz="1400" b="1" dirty="0">
                <a:latin typeface="Courier New" pitchFamily="49" charset="0"/>
                <a:ea typeface="新細明體" pitchFamily="18" charset="-120"/>
              </a:rPr>
              <a:t>		</a:t>
            </a:r>
            <a:r>
              <a:rPr lang="en-US" altLang="zh-TW" sz="1400" dirty="0">
                <a:latin typeface="Courier New" pitchFamily="49" charset="0"/>
                <a:ea typeface="新細明體" pitchFamily="18" charset="-120"/>
              </a:rPr>
              <a:t>Intersect ray </a:t>
            </a:r>
            <a:r>
              <a:rPr lang="en-US" altLang="zh-TW" sz="1400" dirty="0" err="1">
                <a:latin typeface="Courier New" pitchFamily="49" charset="0"/>
                <a:ea typeface="新細明體" pitchFamily="18" charset="-120"/>
              </a:rPr>
              <a:t>P+td</a:t>
            </a:r>
            <a:r>
              <a:rPr lang="en-US" altLang="zh-TW" sz="1400" dirty="0">
                <a:latin typeface="Courier New" pitchFamily="49" charset="0"/>
                <a:ea typeface="新細明體" pitchFamily="18" charset="-120"/>
              </a:rPr>
              <a:t> with object</a:t>
            </a:r>
          </a:p>
          <a:p>
            <a:pPr marL="342900" indent="-342900">
              <a:lnSpc>
                <a:spcPct val="90000"/>
              </a:lnSpc>
              <a:spcBef>
                <a:spcPct val="20000"/>
              </a:spcBef>
              <a:buNone/>
            </a:pPr>
            <a:endParaRPr lang="en-US" altLang="zh-TW" sz="1200" b="1" dirty="0">
              <a:latin typeface="Courier New" pitchFamily="49" charset="0"/>
              <a:ea typeface="新細明體" pitchFamily="18" charset="-120"/>
            </a:endParaRPr>
          </a:p>
          <a:p>
            <a:pPr marL="342900" indent="-342900">
              <a:lnSpc>
                <a:spcPct val="90000"/>
              </a:lnSpc>
              <a:spcBef>
                <a:spcPct val="20000"/>
              </a:spcBef>
              <a:buNone/>
            </a:pPr>
            <a:r>
              <a:rPr lang="en-US" altLang="zh-TW" sz="1400" b="1" dirty="0">
                <a:latin typeface="Courier New" pitchFamily="49" charset="0"/>
                <a:ea typeface="新細明體" pitchFamily="18" charset="-120"/>
              </a:rPr>
              <a:t>	</a:t>
            </a:r>
            <a:r>
              <a:rPr lang="en-US" altLang="zh-TW" sz="1400" dirty="0">
                <a:latin typeface="Courier New" pitchFamily="49" charset="0"/>
                <a:ea typeface="新細明體" pitchFamily="18" charset="-120"/>
              </a:rPr>
              <a:t>Select object with smallest non-negative t-value (visible object)</a:t>
            </a:r>
          </a:p>
          <a:p>
            <a:pPr marL="342900" indent="-342900">
              <a:lnSpc>
                <a:spcPct val="90000"/>
              </a:lnSpc>
              <a:spcBef>
                <a:spcPct val="20000"/>
              </a:spcBef>
              <a:buNone/>
            </a:pPr>
            <a:endParaRPr lang="en-US" altLang="zh-TW" sz="1200" dirty="0">
              <a:latin typeface="Courier New" pitchFamily="49" charset="0"/>
              <a:ea typeface="新細明體" pitchFamily="18" charset="-120"/>
            </a:endParaRPr>
          </a:p>
          <a:p>
            <a:pPr marL="342900" indent="-342900">
              <a:lnSpc>
                <a:spcPct val="90000"/>
              </a:lnSpc>
              <a:spcBef>
                <a:spcPct val="20000"/>
              </a:spcBef>
              <a:buNone/>
            </a:pPr>
            <a:r>
              <a:rPr lang="en-US" altLang="zh-TW" sz="1400" dirty="0">
                <a:latin typeface="Courier New" pitchFamily="49" charset="0"/>
                <a:ea typeface="新細明體" pitchFamily="18" charset="-120"/>
              </a:rPr>
              <a:t>	For this object, find object space intersection point</a:t>
            </a:r>
          </a:p>
          <a:p>
            <a:pPr marL="342900" indent="-342900">
              <a:lnSpc>
                <a:spcPct val="90000"/>
              </a:lnSpc>
              <a:spcBef>
                <a:spcPct val="20000"/>
              </a:spcBef>
              <a:buNone/>
            </a:pPr>
            <a:endParaRPr lang="en-US" altLang="zh-TW" sz="1200" dirty="0">
              <a:latin typeface="Courier New" pitchFamily="49" charset="0"/>
              <a:ea typeface="新細明體" pitchFamily="18" charset="-120"/>
            </a:endParaRPr>
          </a:p>
          <a:p>
            <a:pPr marL="342900" indent="-342900">
              <a:lnSpc>
                <a:spcPct val="90000"/>
              </a:lnSpc>
              <a:spcBef>
                <a:spcPct val="20000"/>
              </a:spcBef>
              <a:buNone/>
            </a:pPr>
            <a:r>
              <a:rPr lang="en-US" altLang="zh-TW" sz="1400" dirty="0">
                <a:latin typeface="Courier New" pitchFamily="49" charset="0"/>
                <a:ea typeface="新細明體" pitchFamily="18" charset="-120"/>
              </a:rPr>
              <a:t>	Compute normal at that point</a:t>
            </a:r>
          </a:p>
          <a:p>
            <a:pPr marL="342900" indent="-342900">
              <a:lnSpc>
                <a:spcPct val="90000"/>
              </a:lnSpc>
              <a:spcBef>
                <a:spcPct val="20000"/>
              </a:spcBef>
              <a:buNone/>
            </a:pPr>
            <a:r>
              <a:rPr lang="en-US" altLang="zh-TW" sz="1400" dirty="0">
                <a:latin typeface="Courier New" pitchFamily="49" charset="0"/>
                <a:ea typeface="新細明體" pitchFamily="18" charset="-120"/>
              </a:rPr>
              <a:t>	Transform normal to world space</a:t>
            </a:r>
          </a:p>
          <a:p>
            <a:pPr marL="342900" indent="-342900">
              <a:lnSpc>
                <a:spcPct val="90000"/>
              </a:lnSpc>
              <a:spcBef>
                <a:spcPct val="20000"/>
              </a:spcBef>
              <a:buNone/>
            </a:pPr>
            <a:endParaRPr lang="en-US" altLang="zh-TW" sz="1200" dirty="0">
              <a:latin typeface="Courier New" pitchFamily="49" charset="0"/>
              <a:ea typeface="新細明體" pitchFamily="18" charset="-120"/>
            </a:endParaRPr>
          </a:p>
          <a:p>
            <a:pPr marL="342900" indent="-342900">
              <a:lnSpc>
                <a:spcPct val="90000"/>
              </a:lnSpc>
              <a:spcBef>
                <a:spcPct val="20000"/>
              </a:spcBef>
              <a:buNone/>
            </a:pPr>
            <a:r>
              <a:rPr lang="en-US" altLang="zh-TW" sz="1400" dirty="0">
                <a:latin typeface="Courier New" pitchFamily="49" charset="0"/>
                <a:ea typeface="新細明體" pitchFamily="18" charset="-120"/>
              </a:rPr>
              <a:t>	Use world space normal for lighting computations</a:t>
            </a:r>
          </a:p>
          <a:p>
            <a:pPr>
              <a:lnSpc>
                <a:spcPct val="90000"/>
              </a:lnSpc>
              <a:spcBef>
                <a:spcPct val="20000"/>
              </a:spcBef>
            </a:pPr>
            <a:endParaRPr lang="en-US" altLang="zh-TW" sz="1400" dirty="0">
              <a:latin typeface="Times New Roman" pitchFamily="18" charset="0"/>
              <a:ea typeface="新細明體" pitchFamily="18" charset="-120"/>
            </a:endParaRPr>
          </a:p>
          <a:p>
            <a:pPr marL="742950" lvl="1" indent="-285750">
              <a:lnSpc>
                <a:spcPct val="90000"/>
              </a:lnSpc>
              <a:spcBef>
                <a:spcPct val="20000"/>
              </a:spcBef>
              <a:buNone/>
            </a:pPr>
            <a:endParaRPr lang="zh-TW" altLang="en-US"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Summary – putting it all together</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32</a:t>
            </a:fld>
            <a:r>
              <a:rPr lang="en-US" dirty="0" smtClean="0"/>
              <a:t> of 48</a:t>
            </a:r>
            <a:endParaRPr lang="en-US" dirty="0"/>
          </a:p>
        </p:txBody>
      </p:sp>
    </p:spTree>
    <p:extLst>
      <p:ext uri="{BB962C8B-B14F-4D97-AF65-F5344CB8AC3E}">
        <p14:creationId xmlns:p14="http://schemas.microsoft.com/office/powerpoint/2010/main" val="382479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5" end="15"/>
                                            </p:txEl>
                                          </p:spTgt>
                                        </p:tgtEl>
                                        <p:attrNameLst>
                                          <p:attrName>style.visibility</p:attrName>
                                        </p:attrNameLst>
                                      </p:cBhvr>
                                      <p:to>
                                        <p:strVal val="visible"/>
                                      </p:to>
                                    </p:set>
                                    <p:animEffect transition="in" filter="fade">
                                      <p:cBhvr>
                                        <p:cTn id="57"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581150"/>
            <a:ext cx="3073718"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
          </p:nvPr>
        </p:nvSpPr>
        <p:spPr>
          <a:xfrm>
            <a:off x="457200" y="800100"/>
            <a:ext cx="8229600" cy="4057650"/>
          </a:xfrm>
        </p:spPr>
        <p:txBody>
          <a:bodyPr>
            <a:noAutofit/>
          </a:bodyPr>
          <a:lstStyle/>
          <a:p>
            <a:pPr marL="342900" indent="-342900">
              <a:lnSpc>
                <a:spcPct val="90000"/>
              </a:lnSpc>
              <a:spcBef>
                <a:spcPct val="20000"/>
              </a:spcBef>
            </a:pPr>
            <a:r>
              <a:rPr lang="en-US" altLang="zh-TW" sz="1600" dirty="0">
                <a:ea typeface="新細明體" pitchFamily="18" charset="-120"/>
              </a:rPr>
              <a:t>Each light in </a:t>
            </a:r>
            <a:r>
              <a:rPr lang="en-US" altLang="zh-TW" sz="1600" dirty="0" smtClean="0">
                <a:ea typeface="新細明體" pitchFamily="18" charset="-120"/>
              </a:rPr>
              <a:t>the scene contributes </a:t>
            </a:r>
            <a:r>
              <a:rPr lang="en-US" altLang="zh-TW" sz="1600" dirty="0">
                <a:ea typeface="新細明體" pitchFamily="18" charset="-120"/>
              </a:rPr>
              <a:t>to </a:t>
            </a:r>
            <a:r>
              <a:rPr lang="en-US" altLang="zh-TW" sz="1600" dirty="0" smtClean="0">
                <a:ea typeface="新細明體" pitchFamily="18" charset="-120"/>
              </a:rPr>
              <a:t>the color </a:t>
            </a:r>
            <a:r>
              <a:rPr lang="en-US" altLang="zh-TW" sz="1600" dirty="0">
                <a:ea typeface="新細明體" pitchFamily="18" charset="-120"/>
              </a:rPr>
              <a:t>and intensity of a surface element…</a:t>
            </a: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800" dirty="0">
              <a:ea typeface="新細明體" pitchFamily="18" charset="-120"/>
            </a:endParaRPr>
          </a:p>
          <a:p>
            <a:pPr marL="0" indent="0">
              <a:lnSpc>
                <a:spcPct val="90000"/>
              </a:lnSpc>
              <a:spcBef>
                <a:spcPct val="20000"/>
              </a:spcBef>
              <a:buNone/>
            </a:pPr>
            <a:endParaRPr lang="en-US" altLang="zh-TW" sz="700" dirty="0">
              <a:ea typeface="新細明體" pitchFamily="18" charset="-120"/>
            </a:endParaRPr>
          </a:p>
          <a:p>
            <a:pPr marL="0" indent="0">
              <a:lnSpc>
                <a:spcPct val="90000"/>
              </a:lnSpc>
              <a:spcBef>
                <a:spcPct val="20000"/>
              </a:spcBef>
              <a:buNone/>
            </a:pPr>
            <a:endParaRPr lang="en-US" altLang="zh-TW" sz="700" dirty="0" smtClean="0">
              <a:ea typeface="新細明體" pitchFamily="18" charset="-120"/>
            </a:endParaRPr>
          </a:p>
          <a:p>
            <a:pPr marL="0" indent="0">
              <a:lnSpc>
                <a:spcPct val="90000"/>
              </a:lnSpc>
              <a:spcBef>
                <a:spcPct val="20000"/>
              </a:spcBef>
              <a:buNone/>
            </a:pPr>
            <a:endParaRPr lang="en-US" altLang="zh-TW" sz="700" dirty="0">
              <a:ea typeface="新細明體" pitchFamily="18" charset="-120"/>
            </a:endParaRPr>
          </a:p>
          <a:p>
            <a:pPr marL="0" indent="0">
              <a:lnSpc>
                <a:spcPct val="90000"/>
              </a:lnSpc>
              <a:spcBef>
                <a:spcPct val="20000"/>
              </a:spcBef>
              <a:buNone/>
            </a:pPr>
            <a:endParaRPr lang="en-US" altLang="zh-TW" sz="700" dirty="0">
              <a:ea typeface="新細明體" pitchFamily="18" charset="-120"/>
            </a:endParaRPr>
          </a:p>
          <a:p>
            <a:pPr marL="342900" indent="-342900">
              <a:lnSpc>
                <a:spcPct val="90000"/>
              </a:lnSpc>
              <a:spcBef>
                <a:spcPct val="20000"/>
              </a:spcBef>
            </a:pPr>
            <a:r>
              <a:rPr lang="en-US" altLang="zh-TW" sz="1600" b="1" dirty="0" smtClean="0">
                <a:ea typeface="新細明體" pitchFamily="18" charset="-120"/>
              </a:rPr>
              <a:t>If and only if</a:t>
            </a:r>
            <a:r>
              <a:rPr lang="en-US" altLang="zh-TW" sz="1600" dirty="0" smtClean="0">
                <a:ea typeface="新細明體" pitchFamily="18" charset="-120"/>
              </a:rPr>
              <a:t> light source </a:t>
            </a:r>
            <a:r>
              <a:rPr lang="en-US" altLang="zh-TW" sz="1600" dirty="0">
                <a:ea typeface="新細明體" pitchFamily="18" charset="-120"/>
              </a:rPr>
              <a:t>reaches the object!</a:t>
            </a:r>
          </a:p>
          <a:p>
            <a:pPr marL="742950" lvl="1" indent="-285750">
              <a:lnSpc>
                <a:spcPct val="90000"/>
              </a:lnSpc>
              <a:spcBef>
                <a:spcPct val="20000"/>
              </a:spcBef>
            </a:pPr>
            <a:r>
              <a:rPr lang="en-US" altLang="zh-TW" sz="1400" dirty="0" smtClean="0">
                <a:ea typeface="新細明體" pitchFamily="18" charset="-120"/>
              </a:rPr>
              <a:t>could </a:t>
            </a:r>
            <a:r>
              <a:rPr lang="en-US" altLang="zh-TW" sz="1400" dirty="0">
                <a:ea typeface="新細明體" pitchFamily="18" charset="-120"/>
              </a:rPr>
              <a:t>be </a:t>
            </a:r>
            <a:r>
              <a:rPr lang="en-US" altLang="zh-TW" sz="1400" dirty="0" smtClean="0">
                <a:ea typeface="新細明體" pitchFamily="18" charset="-120"/>
              </a:rPr>
              <a:t>occluded/obstructed </a:t>
            </a:r>
            <a:r>
              <a:rPr lang="en-US" altLang="zh-TW" sz="1400" dirty="0">
                <a:ea typeface="新細明體" pitchFamily="18" charset="-120"/>
              </a:rPr>
              <a:t>by other objects in scene</a:t>
            </a:r>
          </a:p>
          <a:p>
            <a:pPr marL="742950" lvl="1" indent="-285750">
              <a:lnSpc>
                <a:spcPct val="90000"/>
              </a:lnSpc>
              <a:spcBef>
                <a:spcPct val="20000"/>
              </a:spcBef>
            </a:pPr>
            <a:r>
              <a:rPr lang="en-US" altLang="zh-TW" sz="1400" dirty="0" smtClean="0">
                <a:ea typeface="新細明體" pitchFamily="18" charset="-120"/>
              </a:rPr>
              <a:t>could </a:t>
            </a:r>
            <a:r>
              <a:rPr lang="en-US" altLang="zh-TW" sz="1400" dirty="0">
                <a:ea typeface="新細明體" pitchFamily="18" charset="-120"/>
              </a:rPr>
              <a:t>be self-occluding</a:t>
            </a:r>
          </a:p>
          <a:p>
            <a:pPr marL="342900" indent="-342900">
              <a:lnSpc>
                <a:spcPct val="90000"/>
              </a:lnSpc>
              <a:spcBef>
                <a:spcPct val="20000"/>
              </a:spcBef>
            </a:pPr>
            <a:r>
              <a:rPr lang="en-US" altLang="zh-TW" sz="1600" dirty="0">
                <a:ea typeface="新細明體" pitchFamily="18" charset="-120"/>
              </a:rPr>
              <a:t>Construct a ray from </a:t>
            </a:r>
            <a:r>
              <a:rPr lang="en-US" altLang="zh-TW" sz="1600" dirty="0" smtClean="0">
                <a:ea typeface="新細明體" pitchFamily="18" charset="-120"/>
              </a:rPr>
              <a:t>the surface intersection to </a:t>
            </a:r>
            <a:r>
              <a:rPr lang="en-US" altLang="zh-TW" sz="1600" dirty="0">
                <a:ea typeface="新細明體" pitchFamily="18" charset="-120"/>
              </a:rPr>
              <a:t>each light</a:t>
            </a:r>
          </a:p>
          <a:p>
            <a:pPr marL="342900" indent="-342900">
              <a:lnSpc>
                <a:spcPct val="90000"/>
              </a:lnSpc>
              <a:spcBef>
                <a:spcPct val="20000"/>
              </a:spcBef>
            </a:pPr>
            <a:r>
              <a:rPr lang="en-US" altLang="zh-TW" sz="1600" dirty="0" smtClean="0">
                <a:ea typeface="新細明體" pitchFamily="18" charset="-120"/>
              </a:rPr>
              <a:t>Check if light is first object intersected</a:t>
            </a:r>
            <a:endParaRPr lang="en-US" altLang="zh-TW" sz="1600" dirty="0">
              <a:ea typeface="新細明體" pitchFamily="18" charset="-120"/>
            </a:endParaRPr>
          </a:p>
          <a:p>
            <a:pPr marL="742950" lvl="1" indent="-285750">
              <a:lnSpc>
                <a:spcPct val="90000"/>
              </a:lnSpc>
              <a:spcBef>
                <a:spcPct val="20000"/>
              </a:spcBef>
            </a:pPr>
            <a:r>
              <a:rPr lang="en-US" altLang="zh-TW" sz="1400" dirty="0" smtClean="0">
                <a:ea typeface="新細明體" pitchFamily="18" charset="-120"/>
              </a:rPr>
              <a:t>if first object intersected </a:t>
            </a:r>
            <a:r>
              <a:rPr lang="en-US" altLang="zh-TW" sz="1400" b="1" dirty="0" smtClean="0">
                <a:ea typeface="新細明體" pitchFamily="18" charset="-120"/>
              </a:rPr>
              <a:t>is</a:t>
            </a:r>
            <a:r>
              <a:rPr lang="en-US" altLang="zh-TW" sz="1400" dirty="0" smtClean="0">
                <a:ea typeface="新細明體" pitchFamily="18" charset="-120"/>
              </a:rPr>
              <a:t> the light, </a:t>
            </a:r>
            <a:r>
              <a:rPr lang="en-US" altLang="zh-TW" sz="1400" b="1" dirty="0">
                <a:ea typeface="新細明體" pitchFamily="18" charset="-120"/>
              </a:rPr>
              <a:t>count</a:t>
            </a:r>
            <a:r>
              <a:rPr lang="en-US" altLang="zh-TW" sz="1400" dirty="0">
                <a:ea typeface="新細明體" pitchFamily="18" charset="-120"/>
              </a:rPr>
              <a:t> </a:t>
            </a:r>
            <a:r>
              <a:rPr lang="en-US" altLang="zh-TW" sz="1400" dirty="0" smtClean="0">
                <a:ea typeface="新細明體" pitchFamily="18" charset="-120"/>
              </a:rPr>
              <a:t>light’s full contribution</a:t>
            </a:r>
          </a:p>
          <a:p>
            <a:pPr marL="742950" lvl="1" indent="-285750">
              <a:lnSpc>
                <a:spcPct val="90000"/>
              </a:lnSpc>
              <a:spcBef>
                <a:spcPct val="20000"/>
              </a:spcBef>
            </a:pPr>
            <a:r>
              <a:rPr lang="en-US" altLang="zh-TW" sz="1400" dirty="0" smtClean="0">
                <a:ea typeface="新細明體" pitchFamily="18" charset="-120"/>
              </a:rPr>
              <a:t>if first object intersected </a:t>
            </a:r>
            <a:r>
              <a:rPr lang="en-US" altLang="zh-TW" sz="1400" b="1" dirty="0" smtClean="0">
                <a:ea typeface="新細明體" pitchFamily="18" charset="-120"/>
              </a:rPr>
              <a:t>is not</a:t>
            </a:r>
            <a:r>
              <a:rPr lang="en-US" altLang="zh-TW" sz="1400" dirty="0" smtClean="0">
                <a:ea typeface="新細明體" pitchFamily="18" charset="-120"/>
              </a:rPr>
              <a:t> the light, </a:t>
            </a:r>
            <a:r>
              <a:rPr lang="en-US" altLang="zh-TW" sz="1400" b="1" dirty="0" smtClean="0">
                <a:ea typeface="新細明體" pitchFamily="18" charset="-120"/>
              </a:rPr>
              <a:t>do not count</a:t>
            </a:r>
            <a:r>
              <a:rPr lang="en-US" altLang="zh-TW" sz="1400" dirty="0" smtClean="0">
                <a:ea typeface="新細明體" pitchFamily="18" charset="-120"/>
              </a:rPr>
              <a:t> (ignore) light’s contribution</a:t>
            </a:r>
          </a:p>
          <a:p>
            <a:pPr marL="742950" lvl="1" indent="-285750">
              <a:lnSpc>
                <a:spcPct val="90000"/>
              </a:lnSpc>
              <a:spcBef>
                <a:spcPct val="20000"/>
              </a:spcBef>
            </a:pPr>
            <a:r>
              <a:rPr lang="en-US" altLang="zh-TW" sz="1400" dirty="0" smtClean="0">
                <a:ea typeface="新細明體" pitchFamily="18" charset="-120"/>
              </a:rPr>
              <a:t>this method generates hard </a:t>
            </a:r>
            <a:r>
              <a:rPr lang="en-US" altLang="zh-TW" sz="1400" dirty="0">
                <a:ea typeface="新細明體" pitchFamily="18" charset="-120"/>
              </a:rPr>
              <a:t>shadows; soft shadows are harder to compute (must sample)</a:t>
            </a:r>
          </a:p>
          <a:p>
            <a:pPr marL="342900" indent="-342900">
              <a:lnSpc>
                <a:spcPct val="90000"/>
              </a:lnSpc>
              <a:spcBef>
                <a:spcPct val="20000"/>
              </a:spcBef>
            </a:pPr>
            <a:r>
              <a:rPr lang="en-US" altLang="zh-TW" sz="1600" dirty="0" smtClean="0">
                <a:ea typeface="新細明體" pitchFamily="18" charset="-120"/>
              </a:rPr>
              <a:t>What </a:t>
            </a:r>
            <a:r>
              <a:rPr lang="en-US" altLang="zh-TW" sz="1600" dirty="0">
                <a:ea typeface="新細明體" pitchFamily="18" charset="-120"/>
              </a:rPr>
              <a:t>about transparent or </a:t>
            </a:r>
            <a:r>
              <a:rPr lang="en-US" altLang="zh-TW" sz="1600" dirty="0" smtClean="0">
                <a:ea typeface="新細明體" pitchFamily="18" charset="-120"/>
              </a:rPr>
              <a:t>specular (reflective) </a:t>
            </a:r>
            <a:r>
              <a:rPr lang="en-US" altLang="zh-TW" sz="1600" dirty="0">
                <a:ea typeface="新細明體" pitchFamily="18" charset="-120"/>
              </a:rPr>
              <a:t>objects? Such </a:t>
            </a:r>
            <a:r>
              <a:rPr lang="en-US" altLang="zh-TW" sz="1600" dirty="0" smtClean="0">
                <a:ea typeface="新細明體" pitchFamily="18" charset="-120"/>
              </a:rPr>
              <a:t>lighting contributions </a:t>
            </a:r>
            <a:r>
              <a:rPr lang="en-US" altLang="zh-TW" sz="1600" dirty="0">
                <a:ea typeface="新細明體" pitchFamily="18" charset="-120"/>
              </a:rPr>
              <a:t>are </a:t>
            </a:r>
            <a:r>
              <a:rPr lang="en-US" altLang="zh-TW" sz="1600" dirty="0" smtClean="0">
                <a:ea typeface="新細明體" pitchFamily="18" charset="-120"/>
              </a:rPr>
              <a:t>the beginning </a:t>
            </a:r>
            <a:r>
              <a:rPr lang="en-US" altLang="zh-TW" sz="1600" dirty="0">
                <a:ea typeface="新細明體" pitchFamily="18" charset="-120"/>
              </a:rPr>
              <a:t>of global illumination =&gt; need recursive </a:t>
            </a:r>
            <a:r>
              <a:rPr lang="en-US" altLang="zh-TW" sz="1600" dirty="0" smtClean="0">
                <a:ea typeface="新細明體" pitchFamily="18" charset="-120"/>
              </a:rPr>
              <a:t>ray tracing</a:t>
            </a:r>
            <a:endParaRPr lang="en-US" altLang="zh-TW" sz="16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800" dirty="0">
              <a:ea typeface="新細明體" pitchFamily="18" charset="-120"/>
            </a:endParaRPr>
          </a:p>
          <a:p>
            <a:pPr>
              <a:lnSpc>
                <a:spcPct val="90000"/>
              </a:lnSpc>
              <a:spcBef>
                <a:spcPct val="20000"/>
              </a:spcBef>
            </a:pPr>
            <a:endParaRPr lang="en-US" altLang="zh-TW" sz="1400" dirty="0">
              <a:latin typeface="Times New Roman" pitchFamily="18" charset="0"/>
              <a:ea typeface="新細明體" pitchFamily="18" charset="-120"/>
            </a:endParaRPr>
          </a:p>
          <a:p>
            <a:pPr marL="742950" lvl="1" indent="-285750">
              <a:lnSpc>
                <a:spcPct val="90000"/>
              </a:lnSpc>
              <a:spcBef>
                <a:spcPct val="20000"/>
              </a:spcBef>
              <a:buNone/>
            </a:pPr>
            <a:endParaRPr lang="zh-TW" altLang="en-US"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11" name="Footer Placeholder 10"/>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Shadows</a:t>
            </a:r>
            <a:endParaRPr lang="en-US" dirty="0"/>
          </a:p>
        </p:txBody>
      </p:sp>
      <p:grpSp>
        <p:nvGrpSpPr>
          <p:cNvPr id="4" name="Group 3"/>
          <p:cNvGrpSpPr/>
          <p:nvPr/>
        </p:nvGrpSpPr>
        <p:grpSpPr>
          <a:xfrm>
            <a:off x="685800" y="971550"/>
            <a:ext cx="8001000" cy="910256"/>
            <a:chOff x="685800" y="1447802"/>
            <a:chExt cx="8001000" cy="1213675"/>
          </a:xfrm>
        </p:grpSpPr>
        <p:sp>
          <p:nvSpPr>
            <p:cNvPr id="6" name="Text Box 13"/>
            <p:cNvSpPr txBox="1">
              <a:spLocks noChangeArrowheads="1"/>
            </p:cNvSpPr>
            <p:nvPr/>
          </p:nvSpPr>
          <p:spPr bwMode="auto">
            <a:xfrm>
              <a:off x="685800" y="1751568"/>
              <a:ext cx="8001000" cy="471924"/>
            </a:xfrm>
            <a:prstGeom prst="rect">
              <a:avLst/>
            </a:prstGeom>
            <a:noFill/>
            <a:ln w="19050">
              <a:noFill/>
              <a:miter lim="800000"/>
              <a:headEnd/>
              <a:tailEnd/>
            </a:ln>
          </p:spPr>
          <p:txBody>
            <a:bodyPr wrap="square">
              <a:spAutoFit/>
            </a:bodyPr>
            <a:lstStyle/>
            <a:p>
              <a:pPr algn="l">
                <a:spcBef>
                  <a:spcPct val="100000"/>
                </a:spcBef>
                <a:spcAft>
                  <a:spcPct val="50000"/>
                </a:spcAft>
                <a:buFontTx/>
                <a:buNone/>
              </a:pPr>
              <a:r>
                <a:rPr lang="en-US" altLang="zh-TW" sz="1700" i="1" dirty="0" err="1">
                  <a:latin typeface="Times New Roman" pitchFamily="18" charset="0"/>
                  <a:ea typeface="新細明體" pitchFamily="18" charset="-120"/>
                </a:rPr>
                <a:t>objectIntensity</a:t>
              </a:r>
              <a:r>
                <a:rPr lang="el-GR" sz="1700" i="1" baseline="-25000" dirty="0">
                  <a:latin typeface="Times New Roman" pitchFamily="18" charset="0"/>
                </a:rPr>
                <a:t>λ</a:t>
              </a:r>
              <a:r>
                <a:rPr lang="en-US" altLang="zh-TW" sz="1700" i="1" baseline="-25000" dirty="0">
                  <a:latin typeface="Times New Roman" pitchFamily="18" charset="0"/>
                  <a:ea typeface="新細明體" pitchFamily="18" charset="-120"/>
                </a:rPr>
                <a:t> </a:t>
              </a:r>
              <a:r>
                <a:rPr lang="en-US" altLang="zh-TW" sz="1700" i="1" dirty="0">
                  <a:latin typeface="Times New Roman" pitchFamily="18" charset="0"/>
                  <a:ea typeface="新細明體" pitchFamily="18" charset="-120"/>
                </a:rPr>
                <a:t>= ambient </a:t>
              </a:r>
              <a:r>
                <a:rPr lang="en-US" altLang="zh-TW" sz="1700" i="1" dirty="0" smtClean="0">
                  <a:latin typeface="Times New Roman" pitchFamily="18" charset="0"/>
                  <a:ea typeface="新細明體" pitchFamily="18" charset="-120"/>
                </a:rPr>
                <a:t>+             attenuation ∙ </a:t>
              </a:r>
              <a:r>
                <a:rPr lang="en-US" altLang="zh-TW" sz="1700" i="1" dirty="0" err="1" smtClean="0">
                  <a:latin typeface="Times New Roman" pitchFamily="18" charset="0"/>
                  <a:ea typeface="新細明體" pitchFamily="18" charset="-120"/>
                </a:rPr>
                <a:t>lightIntensity</a:t>
              </a:r>
              <a:r>
                <a:rPr lang="el-GR" sz="1700" i="1" baseline="-25000" dirty="0" smtClean="0">
                  <a:latin typeface="Times New Roman" pitchFamily="18" charset="0"/>
                </a:rPr>
                <a:t>λ</a:t>
              </a:r>
              <a:r>
                <a:rPr lang="en-US" altLang="zh-TW" sz="1700" i="1" dirty="0" smtClean="0">
                  <a:latin typeface="Times New Roman" pitchFamily="18" charset="0"/>
                  <a:ea typeface="新細明體" pitchFamily="18" charset="-120"/>
                </a:rPr>
                <a:t> ∙ </a:t>
              </a:r>
              <a:r>
                <a:rPr lang="en-US" altLang="zh-TW" sz="1700" dirty="0" smtClean="0">
                  <a:latin typeface="Times New Roman" pitchFamily="18" charset="0"/>
                  <a:ea typeface="新細明體" pitchFamily="18" charset="-120"/>
                </a:rPr>
                <a:t>[</a:t>
              </a:r>
              <a:r>
                <a:rPr lang="en-US" altLang="zh-TW" sz="1700" i="1" dirty="0" smtClean="0">
                  <a:latin typeface="Times New Roman" pitchFamily="18" charset="0"/>
                  <a:ea typeface="新細明體" pitchFamily="18" charset="-120"/>
                </a:rPr>
                <a:t>diffuse</a:t>
              </a:r>
              <a:r>
                <a:rPr lang="en-US" altLang="zh-TW" sz="1700" dirty="0" smtClean="0">
                  <a:latin typeface="Times New Roman" pitchFamily="18" charset="0"/>
                  <a:ea typeface="新細明體" pitchFamily="18" charset="-120"/>
                </a:rPr>
                <a:t> + </a:t>
              </a:r>
              <a:r>
                <a:rPr lang="en-US" altLang="zh-TW" sz="1700" i="1" dirty="0" smtClean="0">
                  <a:latin typeface="Times New Roman" pitchFamily="18" charset="0"/>
                  <a:ea typeface="新細明體" pitchFamily="18" charset="-120"/>
                </a:rPr>
                <a:t>specular</a:t>
              </a:r>
              <a:r>
                <a:rPr lang="en-US" altLang="zh-TW" sz="1700" dirty="0" smtClean="0">
                  <a:latin typeface="Times New Roman" pitchFamily="18" charset="0"/>
                  <a:ea typeface="新細明體" pitchFamily="18" charset="-120"/>
                </a:rPr>
                <a:t>]</a:t>
              </a:r>
              <a:endParaRPr lang="en-US" altLang="zh-TW" sz="1700" i="1" dirty="0">
                <a:latin typeface="Times New Roman" pitchFamily="18" charset="0"/>
                <a:ea typeface="新細明體" pitchFamily="18" charset="-120"/>
              </a:endParaRPr>
            </a:p>
          </p:txBody>
        </p:sp>
        <p:grpSp>
          <p:nvGrpSpPr>
            <p:cNvPr id="3" name="Group 2"/>
            <p:cNvGrpSpPr/>
            <p:nvPr/>
          </p:nvGrpSpPr>
          <p:grpSpPr>
            <a:xfrm>
              <a:off x="3114041" y="1447802"/>
              <a:ext cx="2044700" cy="1213675"/>
              <a:chOff x="1266190" y="1993900"/>
              <a:chExt cx="2219960" cy="1317704"/>
            </a:xfrm>
          </p:grpSpPr>
          <p:sp>
            <p:nvSpPr>
              <p:cNvPr id="7" name="Text Box 14"/>
              <p:cNvSpPr txBox="1">
                <a:spLocks noChangeArrowheads="1"/>
              </p:cNvSpPr>
              <p:nvPr/>
            </p:nvSpPr>
            <p:spPr bwMode="auto">
              <a:xfrm>
                <a:off x="1483360" y="2136776"/>
                <a:ext cx="868680" cy="1024749"/>
              </a:xfrm>
              <a:prstGeom prst="rect">
                <a:avLst/>
              </a:prstGeom>
              <a:noFill/>
              <a:ln w="19050">
                <a:noFill/>
                <a:miter lim="800000"/>
                <a:headEnd/>
                <a:tailEnd/>
              </a:ln>
            </p:spPr>
            <p:txBody>
              <a:bodyPr>
                <a:spAutoFit/>
              </a:bodyPr>
              <a:lstStyle/>
              <a:p>
                <a:pPr>
                  <a:spcBef>
                    <a:spcPct val="50000"/>
                  </a:spcBef>
                  <a:buFontTx/>
                  <a:buNone/>
                </a:pPr>
                <a:r>
                  <a:rPr lang="el-GR" sz="4000" dirty="0">
                    <a:latin typeface="Times New Roman" pitchFamily="18" charset="0"/>
                  </a:rPr>
                  <a:t>Σ</a:t>
                </a:r>
              </a:p>
            </p:txBody>
          </p:sp>
          <p:sp>
            <p:nvSpPr>
              <p:cNvPr id="8" name="Text Box 15"/>
              <p:cNvSpPr txBox="1">
                <a:spLocks noChangeArrowheads="1"/>
              </p:cNvSpPr>
              <p:nvPr/>
            </p:nvSpPr>
            <p:spPr bwMode="auto">
              <a:xfrm>
                <a:off x="1266190" y="1993900"/>
                <a:ext cx="2219960" cy="490097"/>
              </a:xfrm>
              <a:prstGeom prst="rect">
                <a:avLst/>
              </a:prstGeom>
              <a:noFill/>
              <a:ln w="19050">
                <a:noFill/>
                <a:miter lim="800000"/>
                <a:headEnd/>
                <a:tailEnd/>
              </a:ln>
            </p:spPr>
            <p:txBody>
              <a:bodyPr>
                <a:spAutoFit/>
              </a:bodyPr>
              <a:lstStyle/>
              <a:p>
                <a:pPr algn="l">
                  <a:spcBef>
                    <a:spcPct val="50000"/>
                  </a:spcBef>
                  <a:buFontTx/>
                  <a:buNone/>
                </a:pPr>
                <a:r>
                  <a:rPr lang="en-US" altLang="zh-TW" sz="1600" i="1" dirty="0" err="1">
                    <a:latin typeface="Times New Roman" pitchFamily="18" charset="0"/>
                    <a:ea typeface="新細明體" pitchFamily="18" charset="-120"/>
                  </a:rPr>
                  <a:t>numLights</a:t>
                </a:r>
                <a:endParaRPr lang="en-US" altLang="zh-TW" sz="1600" i="1" dirty="0">
                  <a:latin typeface="Times New Roman" pitchFamily="18" charset="0"/>
                  <a:ea typeface="新細明體" pitchFamily="18" charset="-120"/>
                </a:endParaRPr>
              </a:p>
            </p:txBody>
          </p:sp>
          <p:sp>
            <p:nvSpPr>
              <p:cNvPr id="9" name="Text Box 16"/>
              <p:cNvSpPr txBox="1">
                <a:spLocks noChangeArrowheads="1"/>
              </p:cNvSpPr>
              <p:nvPr/>
            </p:nvSpPr>
            <p:spPr bwMode="auto">
              <a:xfrm>
                <a:off x="1290320" y="2821507"/>
                <a:ext cx="1447800" cy="490097"/>
              </a:xfrm>
              <a:prstGeom prst="rect">
                <a:avLst/>
              </a:prstGeom>
              <a:noFill/>
              <a:ln w="19050">
                <a:noFill/>
                <a:miter lim="800000"/>
                <a:headEnd/>
                <a:tailEnd/>
              </a:ln>
            </p:spPr>
            <p:txBody>
              <a:bodyPr>
                <a:spAutoFit/>
              </a:bodyPr>
              <a:lstStyle/>
              <a:p>
                <a:pPr algn="l">
                  <a:spcBef>
                    <a:spcPct val="50000"/>
                  </a:spcBef>
                  <a:buFontTx/>
                  <a:buNone/>
                </a:pPr>
                <a:r>
                  <a:rPr lang="en-US" altLang="zh-TW" sz="1600" i="1" dirty="0">
                    <a:latin typeface="Times New Roman" pitchFamily="18" charset="0"/>
                    <a:ea typeface="新細明體" pitchFamily="18" charset="-120"/>
                  </a:rPr>
                  <a:t>light = </a:t>
                </a:r>
                <a:r>
                  <a:rPr lang="en-US" altLang="zh-TW" sz="1600" dirty="0">
                    <a:latin typeface="Times New Roman" pitchFamily="18" charset="0"/>
                    <a:ea typeface="新細明體" pitchFamily="18" charset="-120"/>
                  </a:rPr>
                  <a:t>1</a:t>
                </a:r>
                <a:endParaRPr lang="en-US" altLang="zh-TW" sz="1600" i="1" dirty="0">
                  <a:latin typeface="Times New Roman" pitchFamily="18" charset="0"/>
                  <a:ea typeface="新細明體" pitchFamily="18" charset="-120"/>
                </a:endParaRPr>
              </a:p>
            </p:txBody>
          </p:sp>
        </p:grpSp>
      </p:grpSp>
      <p:sp>
        <p:nvSpPr>
          <p:cNvPr id="12" name="Slide Number Placeholder 11"/>
          <p:cNvSpPr>
            <a:spLocks noGrp="1"/>
          </p:cNvSpPr>
          <p:nvPr>
            <p:ph type="sldNum" sz="quarter" idx="4"/>
          </p:nvPr>
        </p:nvSpPr>
        <p:spPr/>
        <p:txBody>
          <a:bodyPr/>
          <a:lstStyle/>
          <a:p>
            <a:fld id="{878FC6C6-EB77-4A33-8CE7-3A064FF17C51}" type="slidenum">
              <a:rPr lang="en-US" smtClean="0"/>
              <a:pPr/>
              <a:t>33</a:t>
            </a:fld>
            <a:r>
              <a:rPr lang="en-US" dirty="0" smtClean="0"/>
              <a:t> of 48</a:t>
            </a:r>
            <a:endParaRPr lang="en-US" dirty="0"/>
          </a:p>
        </p:txBody>
      </p:sp>
    </p:spTree>
    <p:extLst>
      <p:ext uri="{BB962C8B-B14F-4D97-AF65-F5344CB8AC3E}">
        <p14:creationId xmlns:p14="http://schemas.microsoft.com/office/powerpoint/2010/main" val="16339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fade">
                                      <p:cBhvr>
                                        <p:cTn id="32" dur="500"/>
                                        <p:tgtEl>
                                          <p:spTgt spid="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500"/>
                                        <p:tgtEl>
                                          <p:spTgt spid="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fade">
                                      <p:cBhvr>
                                        <p:cTn id="47" dur="500"/>
                                        <p:tgtEl>
                                          <p:spTgt spid="5">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3" end="13"/>
                                            </p:txEl>
                                          </p:spTgt>
                                        </p:tgtEl>
                                        <p:attrNameLst>
                                          <p:attrName>style.visibility</p:attrName>
                                        </p:attrNameLst>
                                      </p:cBhvr>
                                      <p:to>
                                        <p:strVal val="visible"/>
                                      </p:to>
                                    </p:set>
                                    <p:animEffect transition="in" filter="fade">
                                      <p:cBhvr>
                                        <p:cTn id="52" dur="500"/>
                                        <p:tgtEl>
                                          <p:spTgt spid="5">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4" end="14"/>
                                            </p:txEl>
                                          </p:spTgt>
                                        </p:tgtEl>
                                        <p:attrNameLst>
                                          <p:attrName>style.visibility</p:attrName>
                                        </p:attrNameLst>
                                      </p:cBhvr>
                                      <p:to>
                                        <p:strVal val="visible"/>
                                      </p:to>
                                    </p:set>
                                    <p:animEffect transition="in" filter="fade">
                                      <p:cBhvr>
                                        <p:cTn id="57" dur="500"/>
                                        <p:tgtEl>
                                          <p:spTgt spid="5">
                                            <p:txEl>
                                              <p:pRg st="14" end="1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5" end="15"/>
                                            </p:txEl>
                                          </p:spTgt>
                                        </p:tgtEl>
                                        <p:attrNameLst>
                                          <p:attrName>style.visibility</p:attrName>
                                        </p:attrNameLst>
                                      </p:cBhvr>
                                      <p:to>
                                        <p:strVal val="visible"/>
                                      </p:to>
                                    </p:set>
                                    <p:animEffect transition="in" filter="fade">
                                      <p:cBhvr>
                                        <p:cTn id="62" dur="500"/>
                                        <p:tgtEl>
                                          <p:spTgt spid="5">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Recursive Ray Tracing Example</a:t>
            </a:r>
            <a:endParaRPr lang="en-US" dirty="0"/>
          </a:p>
        </p:txBody>
      </p:sp>
      <p:sp>
        <p:nvSpPr>
          <p:cNvPr id="17" name="Rectangle 3"/>
          <p:cNvSpPr txBox="1">
            <a:spLocks noChangeArrowheads="1"/>
          </p:cNvSpPr>
          <p:nvPr/>
        </p:nvSpPr>
        <p:spPr>
          <a:xfrm>
            <a:off x="450850" y="4019550"/>
            <a:ext cx="7936706" cy="201811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0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18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6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4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altLang="zh-TW" sz="1800" dirty="0" smtClean="0">
              <a:ea typeface="新細明體" pitchFamily="18" charset="-120"/>
            </a:endParaRPr>
          </a:p>
          <a:p>
            <a:r>
              <a:rPr lang="en-US" altLang="zh-TW" sz="1800" dirty="0" smtClean="0">
                <a:ea typeface="新細明體" pitchFamily="18" charset="-120"/>
              </a:rPr>
              <a:t>Ray traced image with recursive ray tracing</a:t>
            </a:r>
            <a:r>
              <a:rPr lang="en-US" altLang="zh-TW" sz="1800" dirty="0">
                <a:ea typeface="新細明體" pitchFamily="18" charset="-120"/>
              </a:rPr>
              <a:t>:</a:t>
            </a:r>
            <a:r>
              <a:rPr lang="en-US" altLang="zh-TW" sz="1800" dirty="0" smtClean="0">
                <a:ea typeface="新細明體" pitchFamily="18" charset="-120"/>
              </a:rPr>
              <a:t> transparency and refractions</a:t>
            </a:r>
          </a:p>
        </p:txBody>
      </p:sp>
      <p:sp>
        <p:nvSpPr>
          <p:cNvPr id="5" name="Slide Number Placeholder 4"/>
          <p:cNvSpPr>
            <a:spLocks noGrp="1"/>
          </p:cNvSpPr>
          <p:nvPr>
            <p:ph type="sldNum" sz="quarter" idx="4"/>
          </p:nvPr>
        </p:nvSpPr>
        <p:spPr/>
        <p:txBody>
          <a:bodyPr/>
          <a:lstStyle/>
          <a:p>
            <a:fld id="{878FC6C6-EB77-4A33-8CE7-3A064FF17C51}" type="slidenum">
              <a:rPr lang="en-US" smtClean="0"/>
              <a:pPr/>
              <a:t>34</a:t>
            </a:fld>
            <a:r>
              <a:rPr lang="en-US" dirty="0" smtClean="0"/>
              <a:t> of 48</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679" y="1080059"/>
            <a:ext cx="4319016" cy="3320491"/>
          </a:xfrm>
          <a:prstGeom prst="rect">
            <a:avLst/>
          </a:prstGeom>
        </p:spPr>
      </p:pic>
      <p:sp>
        <p:nvSpPr>
          <p:cNvPr id="10" name="TextBox 9"/>
          <p:cNvSpPr txBox="1"/>
          <p:nvPr/>
        </p:nvSpPr>
        <p:spPr>
          <a:xfrm>
            <a:off x="5486400" y="853004"/>
            <a:ext cx="1315553" cy="307777"/>
          </a:xfrm>
          <a:prstGeom prst="rect">
            <a:avLst/>
          </a:prstGeom>
          <a:noFill/>
        </p:spPr>
        <p:txBody>
          <a:bodyPr wrap="none" rtlCol="0">
            <a:spAutoFit/>
          </a:bodyPr>
          <a:lstStyle/>
          <a:p>
            <a:r>
              <a:rPr lang="en-US" sz="1400" b="1" dirty="0" err="1" smtClean="0"/>
              <a:t>Whitted</a:t>
            </a:r>
            <a:r>
              <a:rPr lang="en-US" sz="1400" b="1" dirty="0" smtClean="0"/>
              <a:t> 1980</a:t>
            </a:r>
            <a:endParaRPr lang="en-US" sz="1400" b="1" dirty="0"/>
          </a:p>
        </p:txBody>
      </p:sp>
    </p:spTree>
    <p:extLst>
      <p:ext uri="{BB962C8B-B14F-4D97-AF65-F5344CB8AC3E}">
        <p14:creationId xmlns:p14="http://schemas.microsoft.com/office/powerpoint/2010/main" val="135937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57251"/>
            <a:ext cx="8229600" cy="3829049"/>
          </a:xfrm>
        </p:spPr>
        <p:txBody>
          <a:bodyPr>
            <a:noAutofit/>
          </a:bodyPr>
          <a:lstStyle/>
          <a:p>
            <a:pPr marL="0" indent="0">
              <a:lnSpc>
                <a:spcPct val="90000"/>
              </a:lnSpc>
              <a:spcBef>
                <a:spcPct val="20000"/>
              </a:spcBef>
              <a:buNone/>
            </a:pPr>
            <a:r>
              <a:rPr lang="en-US" altLang="zh-TW" sz="1600" dirty="0" smtClean="0">
                <a:solidFill>
                  <a:srgbClr val="0070C0"/>
                </a:solidFill>
                <a:ea typeface="新細明體" pitchFamily="18" charset="-120"/>
              </a:rPr>
              <a:t>Simulating global lighting effects (</a:t>
            </a:r>
            <a:r>
              <a:rPr lang="en-US" altLang="zh-TW" sz="1600" dirty="0" err="1" smtClean="0">
                <a:solidFill>
                  <a:srgbClr val="0070C0"/>
                </a:solidFill>
                <a:ea typeface="新細明體" pitchFamily="18" charset="-120"/>
              </a:rPr>
              <a:t>Whitted</a:t>
            </a:r>
            <a:r>
              <a:rPr lang="en-US" altLang="zh-TW" sz="1600" dirty="0" smtClean="0">
                <a:solidFill>
                  <a:srgbClr val="0070C0"/>
                </a:solidFill>
                <a:ea typeface="新細明體" pitchFamily="18" charset="-120"/>
              </a:rPr>
              <a:t>, 1979)</a:t>
            </a:r>
          </a:p>
          <a:p>
            <a:pPr marL="342900" indent="-342900">
              <a:lnSpc>
                <a:spcPct val="90000"/>
              </a:lnSpc>
              <a:spcBef>
                <a:spcPct val="20000"/>
              </a:spcBef>
            </a:pPr>
            <a:r>
              <a:rPr lang="en-US" altLang="zh-TW" sz="1600" dirty="0" smtClean="0">
                <a:ea typeface="新細明體" pitchFamily="18" charset="-120"/>
              </a:rPr>
              <a:t>By </a:t>
            </a:r>
            <a:r>
              <a:rPr lang="en-US" altLang="zh-TW" sz="1600" dirty="0">
                <a:ea typeface="新細明體" pitchFamily="18" charset="-120"/>
              </a:rPr>
              <a:t>recursively casting new rays </a:t>
            </a:r>
            <a:r>
              <a:rPr lang="en-US" altLang="zh-TW" sz="1600" dirty="0" smtClean="0">
                <a:ea typeface="新細明體" pitchFamily="18" charset="-120"/>
              </a:rPr>
              <a:t>into the  </a:t>
            </a:r>
            <a:r>
              <a:rPr lang="en-US" altLang="zh-TW" sz="1600" dirty="0">
                <a:ea typeface="新細明體" pitchFamily="18" charset="-120"/>
              </a:rPr>
              <a:t>scene, we can look for more information</a:t>
            </a:r>
          </a:p>
          <a:p>
            <a:pPr marL="342900" indent="-342900">
              <a:lnSpc>
                <a:spcPct val="90000"/>
              </a:lnSpc>
              <a:spcBef>
                <a:spcPct val="20000"/>
              </a:spcBef>
            </a:pPr>
            <a:r>
              <a:rPr lang="en-US" altLang="zh-TW" sz="1600" dirty="0">
                <a:ea typeface="新細明體" pitchFamily="18" charset="-120"/>
              </a:rPr>
              <a:t>Start from point of </a:t>
            </a:r>
            <a:r>
              <a:rPr lang="en-US" altLang="zh-TW" sz="1600" dirty="0" smtClean="0">
                <a:ea typeface="新細明體" pitchFamily="18" charset="-120"/>
              </a:rPr>
              <a:t>intersection with object</a:t>
            </a:r>
            <a:endParaRPr lang="en-US" altLang="zh-TW" sz="1600" dirty="0">
              <a:ea typeface="新細明體" pitchFamily="18" charset="-120"/>
            </a:endParaRPr>
          </a:p>
          <a:p>
            <a:pPr marL="342900" indent="-342900">
              <a:lnSpc>
                <a:spcPct val="90000"/>
              </a:lnSpc>
              <a:spcBef>
                <a:spcPct val="20000"/>
              </a:spcBef>
            </a:pPr>
            <a:r>
              <a:rPr lang="en-US" altLang="zh-TW" sz="1600" dirty="0">
                <a:ea typeface="新細明體" pitchFamily="18" charset="-120"/>
              </a:rPr>
              <a:t>We’d like to send rays in all </a:t>
            </a:r>
            <a:r>
              <a:rPr lang="en-US" altLang="zh-TW" sz="1600" dirty="0" smtClean="0">
                <a:ea typeface="新細明體" pitchFamily="18" charset="-120"/>
              </a:rPr>
              <a:t>directions , </a:t>
            </a:r>
            <a:r>
              <a:rPr lang="en-US" altLang="zh-TW" sz="1600" dirty="0">
                <a:ea typeface="新細明體" pitchFamily="18" charset="-120"/>
              </a:rPr>
              <a:t>but that’s too hard/computationally taxing</a:t>
            </a:r>
          </a:p>
          <a:p>
            <a:pPr marL="342900" indent="-342900">
              <a:lnSpc>
                <a:spcPct val="90000"/>
              </a:lnSpc>
              <a:spcBef>
                <a:spcPct val="20000"/>
              </a:spcBef>
            </a:pPr>
            <a:r>
              <a:rPr lang="en-US" altLang="zh-TW" sz="1600" dirty="0" smtClean="0">
                <a:ea typeface="新細明體" pitchFamily="18" charset="-120"/>
              </a:rPr>
              <a:t>Instead, just send </a:t>
            </a:r>
            <a:r>
              <a:rPr lang="en-US" altLang="zh-TW" sz="1600" dirty="0">
                <a:ea typeface="新細明體" pitchFamily="18" charset="-120"/>
              </a:rPr>
              <a:t>rays in directions likely to contribute most:</a:t>
            </a:r>
          </a:p>
          <a:p>
            <a:pPr marL="742950" lvl="1" indent="-285750">
              <a:lnSpc>
                <a:spcPct val="90000"/>
              </a:lnSpc>
              <a:spcBef>
                <a:spcPct val="20000"/>
              </a:spcBef>
            </a:pPr>
            <a:r>
              <a:rPr lang="en-US" altLang="zh-TW" sz="1400" dirty="0" smtClean="0">
                <a:ea typeface="新細明體" pitchFamily="18" charset="-120"/>
              </a:rPr>
              <a:t>toward </a:t>
            </a:r>
            <a:r>
              <a:rPr lang="en-US" altLang="zh-TW" sz="1400" dirty="0">
                <a:ea typeface="新細明體" pitchFamily="18" charset="-120"/>
              </a:rPr>
              <a:t>lights (blockers to lights create shadows for those lights)</a:t>
            </a:r>
          </a:p>
          <a:p>
            <a:pPr marL="742950" lvl="1" indent="-285750">
              <a:lnSpc>
                <a:spcPct val="90000"/>
              </a:lnSpc>
              <a:spcBef>
                <a:spcPct val="20000"/>
              </a:spcBef>
            </a:pPr>
            <a:r>
              <a:rPr lang="en-US" altLang="zh-TW" sz="1400" dirty="0">
                <a:ea typeface="新細明體" pitchFamily="18" charset="-120"/>
              </a:rPr>
              <a:t>specular bounce off other objects to capture specular inter-object reflections</a:t>
            </a:r>
          </a:p>
          <a:p>
            <a:pPr marL="742950" lvl="1" indent="-285750">
              <a:lnSpc>
                <a:spcPct val="90000"/>
              </a:lnSpc>
              <a:spcBef>
                <a:spcPct val="20000"/>
              </a:spcBef>
            </a:pPr>
            <a:r>
              <a:rPr lang="en-US" altLang="zh-TW" sz="1400" dirty="0">
                <a:ea typeface="新細明體" pitchFamily="18" charset="-120"/>
              </a:rPr>
              <a:t>use ambient hack to capture diffuse inter-object reflection</a:t>
            </a:r>
          </a:p>
          <a:p>
            <a:pPr marL="742950" lvl="1" indent="-285750">
              <a:lnSpc>
                <a:spcPct val="90000"/>
              </a:lnSpc>
              <a:spcBef>
                <a:spcPct val="20000"/>
              </a:spcBef>
            </a:pPr>
            <a:r>
              <a:rPr lang="en-US" altLang="zh-TW" sz="1400" dirty="0" smtClean="0">
                <a:ea typeface="新細明體" pitchFamily="18" charset="-120"/>
              </a:rPr>
              <a:t>through </a:t>
            </a:r>
            <a:r>
              <a:rPr lang="en-US" altLang="zh-TW" sz="1400" dirty="0">
                <a:ea typeface="新細明體" pitchFamily="18" charset="-120"/>
              </a:rPr>
              <a:t>object (transparency)</a:t>
            </a:r>
          </a:p>
          <a:p>
            <a:pPr>
              <a:lnSpc>
                <a:spcPct val="90000"/>
              </a:lnSpc>
              <a:spcBef>
                <a:spcPct val="20000"/>
              </a:spcBef>
              <a:buNone/>
            </a:pPr>
            <a:endParaRPr lang="en-US" altLang="zh-TW" sz="1400" dirty="0">
              <a:latin typeface="Times New Roman" pitchFamily="18" charset="0"/>
              <a:ea typeface="新細明體" pitchFamily="18" charset="-120"/>
            </a:endParaRPr>
          </a:p>
          <a:p>
            <a:pPr marL="742950" lvl="1" indent="-285750">
              <a:lnSpc>
                <a:spcPct val="90000"/>
              </a:lnSpc>
              <a:spcBef>
                <a:spcPct val="20000"/>
              </a:spcBef>
              <a:buNone/>
            </a:pPr>
            <a:endParaRPr lang="zh-TW" altLang="en-US"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342900" indent="-342900">
              <a:lnSpc>
                <a:spcPct val="90000"/>
              </a:lnSpc>
              <a:spcBef>
                <a:spcPct val="20000"/>
              </a:spcBef>
            </a:pPr>
            <a:endParaRPr lang="en-US" altLang="zh-TW" sz="1400" dirty="0">
              <a:ea typeface="新細明體" pitchFamily="18" charset="-120"/>
            </a:endParaRPr>
          </a:p>
          <a:p>
            <a:pPr marL="0" indent="0">
              <a:lnSpc>
                <a:spcPct val="90000"/>
              </a:lnSpc>
              <a:spcBef>
                <a:spcPct val="20000"/>
              </a:spcBef>
              <a:buNone/>
            </a:pPr>
            <a:endParaRPr lang="en-US" altLang="zh-TW" sz="1400" dirty="0" smtClean="0">
              <a:ea typeface="新細明體" pitchFamily="18" charset="-120"/>
            </a:endParaRPr>
          </a:p>
        </p:txBody>
      </p:sp>
      <p:sp>
        <p:nvSpPr>
          <p:cNvPr id="6" name="Footer Placeholder 5"/>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Recursive Ray Tracing (1/4)</a:t>
            </a:r>
            <a:endParaRPr lang="en-US" dirty="0"/>
          </a:p>
        </p:txBody>
      </p:sp>
      <p:graphicFrame>
        <p:nvGraphicFramePr>
          <p:cNvPr id="3" name="Object 2"/>
          <p:cNvGraphicFramePr>
            <a:graphicFrameLocks noGrp="1" noChangeAspect="1"/>
          </p:cNvGraphicFramePr>
          <p:nvPr>
            <p:extLst>
              <p:ext uri="{D42A27DB-BD31-4B8C-83A1-F6EECF244321}">
                <p14:modId xmlns:p14="http://schemas.microsoft.com/office/powerpoint/2010/main" val="1266138773"/>
              </p:ext>
            </p:extLst>
          </p:nvPr>
        </p:nvGraphicFramePr>
        <p:xfrm>
          <a:off x="4876800" y="2876550"/>
          <a:ext cx="2695111" cy="1848889"/>
        </p:xfrm>
        <a:graphic>
          <a:graphicData uri="http://schemas.openxmlformats.org/presentationml/2006/ole">
            <mc:AlternateContent xmlns:mc="http://schemas.openxmlformats.org/markup-compatibility/2006">
              <mc:Choice xmlns:v="urn:schemas-microsoft-com:vml" Requires="v">
                <p:oleObj spid="_x0000_s14538" name="Image" r:id="rId3" imgW="4812698" imgH="3301587" progId="">
                  <p:embed/>
                </p:oleObj>
              </mc:Choice>
              <mc:Fallback>
                <p:oleObj name="Image" r:id="rId3" imgW="4812698" imgH="3301587" progId="">
                  <p:embed/>
                  <p:pic>
                    <p:nvPicPr>
                      <p:cNvPr id="0" name="Picture 1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876550"/>
                        <a:ext cx="2695111" cy="1848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p:cNvGrpSpPr/>
          <p:nvPr/>
        </p:nvGrpSpPr>
        <p:grpSpPr>
          <a:xfrm>
            <a:off x="4572000" y="2891706"/>
            <a:ext cx="1371600" cy="538844"/>
            <a:chOff x="2819400" y="3777343"/>
            <a:chExt cx="1371600" cy="718457"/>
          </a:xfrm>
        </p:grpSpPr>
        <p:sp>
          <p:nvSpPr>
            <p:cNvPr id="4" name="TextBox 3"/>
            <p:cNvSpPr txBox="1"/>
            <p:nvPr/>
          </p:nvSpPr>
          <p:spPr>
            <a:xfrm>
              <a:off x="2819400" y="3777343"/>
              <a:ext cx="1371600" cy="492442"/>
            </a:xfrm>
            <a:prstGeom prst="rect">
              <a:avLst/>
            </a:prstGeom>
            <a:noFill/>
          </p:spPr>
          <p:txBody>
            <a:bodyPr wrap="square" rtlCol="0">
              <a:spAutoFit/>
            </a:bodyPr>
            <a:lstStyle/>
            <a:p>
              <a:r>
                <a:rPr lang="en-US" dirty="0" smtClean="0"/>
                <a:t>Shadow Ray</a:t>
              </a:r>
              <a:endParaRPr lang="en-US" dirty="0"/>
            </a:p>
          </p:txBody>
        </p:sp>
        <p:cxnSp>
          <p:nvCxnSpPr>
            <p:cNvPr id="7" name="Straight Arrow Connector 6"/>
            <p:cNvCxnSpPr/>
            <p:nvPr/>
          </p:nvCxnSpPr>
          <p:spPr>
            <a:xfrm>
              <a:off x="3581400" y="4146675"/>
              <a:ext cx="304800" cy="349125"/>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34" name="Group 33"/>
          <p:cNvGrpSpPr>
            <a:grpSpLocks noChangeAspect="1"/>
          </p:cNvGrpSpPr>
          <p:nvPr/>
        </p:nvGrpSpPr>
        <p:grpSpPr>
          <a:xfrm>
            <a:off x="5581257" y="3183494"/>
            <a:ext cx="3076584" cy="784762"/>
            <a:chOff x="3886200" y="3962016"/>
            <a:chExt cx="3810000" cy="1295791"/>
          </a:xfrm>
        </p:grpSpPr>
        <p:sp>
          <p:nvSpPr>
            <p:cNvPr id="10" name="TextBox 9"/>
            <p:cNvSpPr txBox="1"/>
            <p:nvPr/>
          </p:nvSpPr>
          <p:spPr>
            <a:xfrm>
              <a:off x="6096000" y="3962016"/>
              <a:ext cx="1600200" cy="861776"/>
            </a:xfrm>
            <a:prstGeom prst="rect">
              <a:avLst/>
            </a:prstGeom>
            <a:noFill/>
          </p:spPr>
          <p:txBody>
            <a:bodyPr wrap="square" rtlCol="0">
              <a:spAutoFit/>
            </a:bodyPr>
            <a:lstStyle/>
            <a:p>
              <a:r>
                <a:rPr lang="en-US" dirty="0" smtClean="0"/>
                <a:t>Recursive Rays</a:t>
              </a:r>
              <a:endParaRPr lang="en-US" dirty="0"/>
            </a:p>
          </p:txBody>
        </p:sp>
        <p:grpSp>
          <p:nvGrpSpPr>
            <p:cNvPr id="33" name="Group 32"/>
            <p:cNvGrpSpPr/>
            <p:nvPr/>
          </p:nvGrpSpPr>
          <p:grpSpPr>
            <a:xfrm>
              <a:off x="3886200" y="4146675"/>
              <a:ext cx="2209802" cy="1111132"/>
              <a:chOff x="3886200" y="4146675"/>
              <a:chExt cx="2209802" cy="1111132"/>
            </a:xfrm>
          </p:grpSpPr>
          <p:cxnSp>
            <p:nvCxnSpPr>
              <p:cNvPr id="14" name="Straight Arrow Connector 13"/>
              <p:cNvCxnSpPr/>
              <p:nvPr/>
            </p:nvCxnSpPr>
            <p:spPr>
              <a:xfrm flipH="1">
                <a:off x="5257800" y="4146675"/>
                <a:ext cx="838200" cy="806325"/>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72000" y="4146675"/>
                <a:ext cx="1524000" cy="806325"/>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1"/>
              </p:cNvCxnSpPr>
              <p:nvPr/>
            </p:nvCxnSpPr>
            <p:spPr>
              <a:xfrm flipH="1">
                <a:off x="5334000" y="4392902"/>
                <a:ext cx="762000" cy="864905"/>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5029200" y="4392900"/>
                <a:ext cx="1066800" cy="156941"/>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715000" y="4146675"/>
                <a:ext cx="381000" cy="806325"/>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1"/>
              </p:cNvCxnSpPr>
              <p:nvPr/>
            </p:nvCxnSpPr>
            <p:spPr>
              <a:xfrm flipH="1">
                <a:off x="4495801" y="4392899"/>
                <a:ext cx="1600201" cy="788704"/>
              </a:xfrm>
              <a:prstGeom prst="straightConnector1">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0" idx="1"/>
              </p:cNvCxnSpPr>
              <p:nvPr/>
            </p:nvCxnSpPr>
            <p:spPr>
              <a:xfrm rot="10800000" flipV="1">
                <a:off x="3962400" y="4392897"/>
                <a:ext cx="2133600" cy="407702"/>
              </a:xfrm>
              <a:prstGeom prst="curvedConnector3">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10800000" flipV="1">
                <a:off x="3886200" y="4146675"/>
                <a:ext cx="2209800" cy="517462"/>
              </a:xfrm>
              <a:prstGeom prst="curvedConnector3">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5" name="Group 34"/>
          <p:cNvGrpSpPr/>
          <p:nvPr/>
        </p:nvGrpSpPr>
        <p:grpSpPr>
          <a:xfrm>
            <a:off x="3009900" y="4015046"/>
            <a:ext cx="2666999" cy="646331"/>
            <a:chOff x="2286000" y="3897868"/>
            <a:chExt cx="2666999" cy="861775"/>
          </a:xfrm>
        </p:grpSpPr>
        <p:sp>
          <p:nvSpPr>
            <p:cNvPr id="36" name="TextBox 35"/>
            <p:cNvSpPr txBox="1"/>
            <p:nvPr/>
          </p:nvSpPr>
          <p:spPr>
            <a:xfrm>
              <a:off x="2286000" y="3897868"/>
              <a:ext cx="1371600" cy="861775"/>
            </a:xfrm>
            <a:prstGeom prst="rect">
              <a:avLst/>
            </a:prstGeom>
            <a:noFill/>
          </p:spPr>
          <p:txBody>
            <a:bodyPr wrap="square" rtlCol="0">
              <a:spAutoFit/>
            </a:bodyPr>
            <a:lstStyle/>
            <a:p>
              <a:r>
                <a:rPr lang="en-US" dirty="0" smtClean="0"/>
                <a:t>Primary Ray</a:t>
              </a:r>
              <a:endParaRPr lang="en-US" dirty="0"/>
            </a:p>
          </p:txBody>
        </p:sp>
        <p:cxnSp>
          <p:nvCxnSpPr>
            <p:cNvPr id="37" name="Straight Arrow Connector 36"/>
            <p:cNvCxnSpPr/>
            <p:nvPr/>
          </p:nvCxnSpPr>
          <p:spPr>
            <a:xfrm>
              <a:off x="3581400" y="4146675"/>
              <a:ext cx="1371599"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8" name="Slide Number Placeholder 7"/>
          <p:cNvSpPr>
            <a:spLocks noGrp="1"/>
          </p:cNvSpPr>
          <p:nvPr>
            <p:ph type="sldNum" sz="quarter" idx="4"/>
          </p:nvPr>
        </p:nvSpPr>
        <p:spPr/>
        <p:txBody>
          <a:bodyPr/>
          <a:lstStyle/>
          <a:p>
            <a:fld id="{878FC6C6-EB77-4A33-8CE7-3A064FF17C51}" type="slidenum">
              <a:rPr lang="en-US" smtClean="0"/>
              <a:pPr/>
              <a:t>35</a:t>
            </a:fld>
            <a:r>
              <a:rPr lang="en-US" dirty="0" smtClean="0"/>
              <a:t> of 48</a:t>
            </a:r>
            <a:endParaRPr lang="en-US" dirty="0"/>
          </a:p>
        </p:txBody>
      </p:sp>
    </p:spTree>
    <p:extLst>
      <p:ext uri="{BB962C8B-B14F-4D97-AF65-F5344CB8AC3E}">
        <p14:creationId xmlns:p14="http://schemas.microsoft.com/office/powerpoint/2010/main" val="34141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800101"/>
            <a:ext cx="8229600" cy="3829049"/>
          </a:xfrm>
        </p:spPr>
        <p:txBody>
          <a:bodyPr>
            <a:noAutofit/>
          </a:bodyPr>
          <a:lstStyle/>
          <a:p>
            <a:pPr marL="342900" indent="-342900">
              <a:lnSpc>
                <a:spcPct val="90000"/>
              </a:lnSpc>
              <a:spcBef>
                <a:spcPct val="20000"/>
              </a:spcBef>
            </a:pPr>
            <a:r>
              <a:rPr lang="en-US" altLang="zh-TW" sz="1800" dirty="0">
                <a:ea typeface="新細明體" pitchFamily="18" charset="-120"/>
              </a:rPr>
              <a:t>Trace </a:t>
            </a:r>
            <a:r>
              <a:rPr lang="en-US" altLang="zh-TW" sz="1800" dirty="0" smtClean="0">
                <a:ea typeface="新細明體" pitchFamily="18" charset="-120"/>
              </a:rPr>
              <a:t>“secondary” </a:t>
            </a:r>
            <a:r>
              <a:rPr lang="en-US" altLang="zh-TW" sz="1800" dirty="0">
                <a:ea typeface="新細明體" pitchFamily="18" charset="-120"/>
              </a:rPr>
              <a:t>rays at </a:t>
            </a:r>
            <a:r>
              <a:rPr lang="en-US" altLang="zh-TW" sz="1800" dirty="0" smtClean="0">
                <a:ea typeface="新細明體" pitchFamily="18" charset="-120"/>
              </a:rPr>
              <a:t>intersections:</a:t>
            </a:r>
          </a:p>
          <a:p>
            <a:pPr marL="742950" lvl="1" indent="-285750">
              <a:lnSpc>
                <a:spcPct val="90000"/>
              </a:lnSpc>
              <a:spcBef>
                <a:spcPct val="20000"/>
              </a:spcBef>
            </a:pPr>
            <a:r>
              <a:rPr lang="en-US" altLang="zh-TW" sz="1500" b="1" dirty="0" smtClean="0">
                <a:ea typeface="新細明體" pitchFamily="18" charset="-120"/>
              </a:rPr>
              <a:t>light</a:t>
            </a:r>
            <a:r>
              <a:rPr lang="en-US" altLang="zh-TW" sz="1500" dirty="0">
                <a:ea typeface="新細明體" pitchFamily="18" charset="-120"/>
              </a:rPr>
              <a:t>: trace </a:t>
            </a:r>
            <a:r>
              <a:rPr lang="en-US" altLang="zh-TW" sz="1500" dirty="0" smtClean="0">
                <a:ea typeface="新細明體" pitchFamily="18" charset="-120"/>
              </a:rPr>
              <a:t>a ray </a:t>
            </a:r>
            <a:r>
              <a:rPr lang="en-US" altLang="zh-TW" sz="1500" dirty="0">
                <a:ea typeface="新細明體" pitchFamily="18" charset="-120"/>
              </a:rPr>
              <a:t>to each light source. If </a:t>
            </a:r>
            <a:r>
              <a:rPr lang="en-US" altLang="zh-TW" sz="1500" dirty="0" smtClean="0">
                <a:ea typeface="新細明體" pitchFamily="18" charset="-120"/>
              </a:rPr>
              <a:t>light </a:t>
            </a:r>
            <a:r>
              <a:rPr lang="en-US" altLang="zh-TW" sz="1500" dirty="0">
                <a:ea typeface="新細明體" pitchFamily="18" charset="-120"/>
              </a:rPr>
              <a:t>source </a:t>
            </a:r>
            <a:r>
              <a:rPr lang="en-US" altLang="zh-TW" sz="1500" dirty="0" smtClean="0">
                <a:ea typeface="新細明體" pitchFamily="18" charset="-120"/>
              </a:rPr>
              <a:t>is blocked </a:t>
            </a:r>
            <a:r>
              <a:rPr lang="en-US" altLang="zh-TW" sz="1500" dirty="0">
                <a:ea typeface="新細明體" pitchFamily="18" charset="-120"/>
              </a:rPr>
              <a:t>by opaque </a:t>
            </a:r>
            <a:r>
              <a:rPr lang="en-US" altLang="zh-TW" sz="1500" dirty="0" smtClean="0">
                <a:ea typeface="新細明體" pitchFamily="18" charset="-120"/>
              </a:rPr>
              <a:t>an object</a:t>
            </a:r>
            <a:r>
              <a:rPr lang="en-US" altLang="zh-TW" sz="1500" dirty="0">
                <a:ea typeface="新細明體" pitchFamily="18" charset="-120"/>
              </a:rPr>
              <a:t>, it does not contribute to </a:t>
            </a:r>
            <a:r>
              <a:rPr lang="en-US" altLang="zh-TW" sz="1500" dirty="0" smtClean="0">
                <a:ea typeface="新細明體" pitchFamily="18" charset="-120"/>
              </a:rPr>
              <a:t>lighting</a:t>
            </a:r>
            <a:endParaRPr lang="en-US" altLang="zh-TW" sz="1500" dirty="0">
              <a:ea typeface="新細明體" pitchFamily="18" charset="-120"/>
            </a:endParaRPr>
          </a:p>
          <a:p>
            <a:pPr marL="742950" lvl="1" indent="-285750">
              <a:lnSpc>
                <a:spcPct val="90000"/>
              </a:lnSpc>
              <a:spcBef>
                <a:spcPct val="20000"/>
              </a:spcBef>
            </a:pPr>
            <a:r>
              <a:rPr lang="en-US" altLang="zh-TW" sz="1500" b="1" dirty="0" err="1" smtClean="0">
                <a:ea typeface="新細明體" pitchFamily="18" charset="-120"/>
              </a:rPr>
              <a:t>specular</a:t>
            </a:r>
            <a:r>
              <a:rPr lang="en-US" altLang="zh-TW" sz="1500" b="1" dirty="0" smtClean="0">
                <a:ea typeface="新細明體" pitchFamily="18" charset="-120"/>
              </a:rPr>
              <a:t> </a:t>
            </a:r>
            <a:r>
              <a:rPr lang="en-US" altLang="zh-TW" sz="1500" b="1" dirty="0">
                <a:ea typeface="新細明體" pitchFamily="18" charset="-120"/>
              </a:rPr>
              <a:t>r</a:t>
            </a:r>
            <a:r>
              <a:rPr lang="en-US" altLang="zh-TW" sz="1500" b="1" dirty="0" smtClean="0">
                <a:ea typeface="新細明體" pitchFamily="18" charset="-120"/>
              </a:rPr>
              <a:t>eflection</a:t>
            </a:r>
            <a:r>
              <a:rPr lang="en-US" altLang="zh-TW" sz="1500" dirty="0">
                <a:ea typeface="新細明體" pitchFamily="18" charset="-120"/>
              </a:rPr>
              <a:t>: trace </a:t>
            </a:r>
            <a:r>
              <a:rPr lang="en-US" altLang="zh-TW" sz="1500" dirty="0" smtClean="0">
                <a:ea typeface="新細明體" pitchFamily="18" charset="-120"/>
              </a:rPr>
              <a:t>reflection ray (i.e. about normal vector at surface intersection)</a:t>
            </a:r>
            <a:endParaRPr lang="en-US" altLang="zh-TW" sz="1500" dirty="0">
              <a:ea typeface="新細明體" pitchFamily="18" charset="-120"/>
            </a:endParaRPr>
          </a:p>
          <a:p>
            <a:pPr marL="742950" lvl="1" indent="-285750">
              <a:lnSpc>
                <a:spcPct val="90000"/>
              </a:lnSpc>
              <a:spcBef>
                <a:spcPct val="20000"/>
              </a:spcBef>
            </a:pPr>
            <a:r>
              <a:rPr lang="en-US" altLang="zh-TW" sz="1500" b="1" dirty="0" smtClean="0">
                <a:ea typeface="新細明體" pitchFamily="18" charset="-120"/>
              </a:rPr>
              <a:t>refractive </a:t>
            </a:r>
            <a:r>
              <a:rPr lang="en-US" altLang="zh-TW" sz="1500" b="1" dirty="0">
                <a:ea typeface="新細明體" pitchFamily="18" charset="-120"/>
              </a:rPr>
              <a:t>transmission/transparency</a:t>
            </a:r>
            <a:r>
              <a:rPr lang="en-US" altLang="zh-TW" sz="1500" dirty="0">
                <a:ea typeface="新細明體" pitchFamily="18" charset="-120"/>
              </a:rPr>
              <a:t>: trace </a:t>
            </a:r>
            <a:r>
              <a:rPr lang="en-US" altLang="zh-TW" sz="1500" dirty="0" smtClean="0">
                <a:ea typeface="新細明體" pitchFamily="18" charset="-120"/>
              </a:rPr>
              <a:t>refraction ray (following Snell’s law)</a:t>
            </a:r>
            <a:endParaRPr lang="en-US" altLang="zh-TW" sz="1500" dirty="0">
              <a:ea typeface="新細明體" pitchFamily="18" charset="-120"/>
            </a:endParaRPr>
          </a:p>
          <a:p>
            <a:pPr marL="742950" lvl="1" indent="-285750">
              <a:lnSpc>
                <a:spcPct val="90000"/>
              </a:lnSpc>
              <a:spcBef>
                <a:spcPct val="20000"/>
              </a:spcBef>
            </a:pPr>
            <a:r>
              <a:rPr lang="en-US" altLang="zh-TW" sz="1500" dirty="0" smtClean="0">
                <a:ea typeface="新細明體" pitchFamily="18" charset="-120"/>
              </a:rPr>
              <a:t>recursively </a:t>
            </a:r>
            <a:r>
              <a:rPr lang="en-US" altLang="zh-TW" sz="1500" dirty="0">
                <a:ea typeface="新細明體" pitchFamily="18" charset="-120"/>
              </a:rPr>
              <a:t>spawn new light, reflection</a:t>
            </a:r>
            <a:r>
              <a:rPr lang="en-US" altLang="zh-TW" sz="1500" dirty="0" smtClean="0">
                <a:ea typeface="新細明體" pitchFamily="18" charset="-120"/>
              </a:rPr>
              <a:t>, and </a:t>
            </a:r>
            <a:r>
              <a:rPr lang="en-US" altLang="zh-TW" sz="1500" dirty="0">
                <a:ea typeface="新細明體" pitchFamily="18" charset="-120"/>
              </a:rPr>
              <a:t>refraction rays at each intersection until contribution negligible </a:t>
            </a:r>
            <a:r>
              <a:rPr lang="en-US" altLang="zh-TW" sz="1500" dirty="0" smtClean="0">
                <a:ea typeface="新細明體" pitchFamily="18" charset="-120"/>
              </a:rPr>
              <a:t>or some </a:t>
            </a:r>
            <a:r>
              <a:rPr lang="en-US" altLang="zh-TW" sz="1500" dirty="0">
                <a:ea typeface="新細明體" pitchFamily="18" charset="-120"/>
              </a:rPr>
              <a:t>max recursion </a:t>
            </a:r>
            <a:r>
              <a:rPr lang="en-US" altLang="zh-TW" sz="1500" dirty="0" smtClean="0">
                <a:ea typeface="新細明體" pitchFamily="18" charset="-120"/>
              </a:rPr>
              <a:t>depth is reached</a:t>
            </a:r>
          </a:p>
          <a:p>
            <a:pPr>
              <a:lnSpc>
                <a:spcPct val="90000"/>
              </a:lnSpc>
              <a:spcBef>
                <a:spcPct val="20000"/>
              </a:spcBef>
            </a:pPr>
            <a:r>
              <a:rPr lang="en-US" altLang="zh-TW" sz="1800" dirty="0">
                <a:ea typeface="新細明體" pitchFamily="18" charset="-120"/>
              </a:rPr>
              <a:t>Limitations</a:t>
            </a:r>
          </a:p>
          <a:p>
            <a:pPr marL="742950" lvl="1" indent="-285750">
              <a:lnSpc>
                <a:spcPct val="90000"/>
              </a:lnSpc>
              <a:spcBef>
                <a:spcPct val="20000"/>
              </a:spcBef>
            </a:pPr>
            <a:r>
              <a:rPr lang="en-US" altLang="zh-TW" sz="1500" dirty="0">
                <a:ea typeface="新細明體" pitchFamily="18" charset="-120"/>
              </a:rPr>
              <a:t>recursive inter-object reflection is strictly specular</a:t>
            </a:r>
          </a:p>
          <a:p>
            <a:pPr marL="742950" lvl="1" indent="-285750">
              <a:lnSpc>
                <a:spcPct val="90000"/>
              </a:lnSpc>
              <a:spcBef>
                <a:spcPct val="20000"/>
              </a:spcBef>
            </a:pPr>
            <a:r>
              <a:rPr lang="en-US" altLang="zh-TW" sz="1500" dirty="0">
                <a:ea typeface="新細明體" pitchFamily="18" charset="-120"/>
              </a:rPr>
              <a:t>diffuse inter-object reflection is handled </a:t>
            </a:r>
            <a:r>
              <a:rPr lang="en-US" altLang="zh-TW" sz="1500" dirty="0" smtClean="0">
                <a:ea typeface="新細明體" pitchFamily="18" charset="-120"/>
              </a:rPr>
              <a:t>differently</a:t>
            </a:r>
          </a:p>
          <a:p>
            <a:pPr>
              <a:lnSpc>
                <a:spcPct val="90000"/>
              </a:lnSpc>
              <a:spcBef>
                <a:spcPct val="20000"/>
              </a:spcBef>
            </a:pPr>
            <a:r>
              <a:rPr lang="en-US" altLang="zh-TW" sz="1800" dirty="0">
                <a:ea typeface="新細明體" pitchFamily="18" charset="-120"/>
              </a:rPr>
              <a:t>Oldies-but-goodies</a:t>
            </a:r>
          </a:p>
          <a:p>
            <a:pPr marL="742950" lvl="1" indent="-285750">
              <a:lnSpc>
                <a:spcPct val="90000"/>
              </a:lnSpc>
              <a:spcBef>
                <a:spcPts val="0"/>
              </a:spcBef>
            </a:pPr>
            <a:r>
              <a:rPr lang="en-US" altLang="zh-TW" sz="1500" i="1" dirty="0">
                <a:ea typeface="新細明體" pitchFamily="18" charset="-120"/>
              </a:rPr>
              <a:t>Ray Tracing Silent Film, A Long Ray’s Journey into </a:t>
            </a:r>
            <a:r>
              <a:rPr lang="en-US" altLang="zh-TW" sz="1500" i="1" dirty="0" smtClean="0">
                <a:ea typeface="新細明體" pitchFamily="18" charset="-120"/>
              </a:rPr>
              <a:t>Light</a:t>
            </a:r>
            <a:endParaRPr lang="en-US" altLang="zh-TW" sz="1500" dirty="0">
              <a:ea typeface="新細明體" pitchFamily="18" charset="-120"/>
            </a:endParaRPr>
          </a:p>
          <a:p>
            <a:pPr>
              <a:lnSpc>
                <a:spcPct val="90000"/>
              </a:lnSpc>
              <a:spcBef>
                <a:spcPct val="20000"/>
              </a:spcBef>
            </a:pPr>
            <a:endParaRPr lang="en-US" altLang="zh-TW" sz="1600" dirty="0">
              <a:latin typeface="Times New Roman" pitchFamily="18" charset="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Recursive Ray Tracing (2/4)</a:t>
            </a:r>
            <a:endParaRPr lang="en-US" dirty="0"/>
          </a:p>
        </p:txBody>
      </p:sp>
      <p:sp>
        <p:nvSpPr>
          <p:cNvPr id="6" name="Slide Number Placeholder 5"/>
          <p:cNvSpPr>
            <a:spLocks noGrp="1"/>
          </p:cNvSpPr>
          <p:nvPr>
            <p:ph type="sldNum" sz="quarter" idx="4"/>
          </p:nvPr>
        </p:nvSpPr>
        <p:spPr/>
        <p:txBody>
          <a:bodyPr/>
          <a:lstStyle/>
          <a:p>
            <a:fld id="{878FC6C6-EB77-4A33-8CE7-3A064FF17C51}" type="slidenum">
              <a:rPr lang="en-US" smtClean="0"/>
              <a:pPr/>
              <a:t>36</a:t>
            </a:fld>
            <a:r>
              <a:rPr lang="en-US" dirty="0" smtClean="0"/>
              <a:t> of 48</a:t>
            </a:r>
            <a:endParaRPr lang="en-US" dirty="0"/>
          </a:p>
        </p:txBody>
      </p:sp>
    </p:spTree>
    <p:extLst>
      <p:ext uri="{BB962C8B-B14F-4D97-AF65-F5344CB8AC3E}">
        <p14:creationId xmlns:p14="http://schemas.microsoft.com/office/powerpoint/2010/main" val="6834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140700" y="1365250"/>
            <a:ext cx="190500" cy="2857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91952" y="1398664"/>
            <a:ext cx="275648" cy="2586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
          </p:nvPr>
        </p:nvSpPr>
        <p:spPr>
          <a:xfrm>
            <a:off x="457200" y="1085850"/>
            <a:ext cx="8301990" cy="3714750"/>
          </a:xfrm>
        </p:spPr>
        <p:txBody>
          <a:bodyPr>
            <a:normAutofit fontScale="85000" lnSpcReduction="20000"/>
          </a:bodyPr>
          <a:lstStyle/>
          <a:p>
            <a:pPr marL="342900" indent="-342900">
              <a:lnSpc>
                <a:spcPct val="90000"/>
              </a:lnSpc>
              <a:spcBef>
                <a:spcPct val="20000"/>
              </a:spcBef>
            </a:pPr>
            <a:r>
              <a:rPr lang="en-US" altLang="zh-TW" sz="1800" dirty="0" smtClean="0">
                <a:ea typeface="新細明體" pitchFamily="18" charset="-120"/>
              </a:rPr>
              <a:t>Your </a:t>
            </a:r>
            <a:r>
              <a:rPr lang="en-US" altLang="zh-TW" sz="1800" dirty="0">
                <a:ea typeface="新細明體" pitchFamily="18" charset="-120"/>
              </a:rPr>
              <a:t>new lighting equation (</a:t>
            </a:r>
            <a:r>
              <a:rPr lang="en-US" altLang="zh-TW" sz="1800" dirty="0" err="1">
                <a:ea typeface="新細明體" pitchFamily="18" charset="-120"/>
              </a:rPr>
              <a:t>Phong</a:t>
            </a:r>
            <a:r>
              <a:rPr lang="en-US" altLang="zh-TW" sz="1800" dirty="0">
                <a:ea typeface="新細明體" pitchFamily="18" charset="-120"/>
              </a:rPr>
              <a:t> lighting + specular reflect + transmission):</a:t>
            </a:r>
          </a:p>
          <a:p>
            <a:pPr marL="742950" lvl="1" indent="-285750">
              <a:lnSpc>
                <a:spcPct val="90000"/>
              </a:lnSpc>
              <a:spcBef>
                <a:spcPct val="20000"/>
              </a:spcBef>
              <a:buFontTx/>
              <a:buChar char="-"/>
            </a:pPr>
            <a:endParaRPr lang="en-US" altLang="zh-TW" sz="1500" dirty="0">
              <a:ea typeface="新細明體" pitchFamily="18" charset="-120"/>
            </a:endParaRPr>
          </a:p>
          <a:p>
            <a:pPr marL="457200" lvl="1" indent="0">
              <a:lnSpc>
                <a:spcPct val="90000"/>
              </a:lnSpc>
              <a:spcBef>
                <a:spcPct val="20000"/>
              </a:spcBef>
              <a:buNone/>
            </a:pPr>
            <a:endParaRPr lang="en-US" altLang="zh-TW" sz="2000" dirty="0">
              <a:ea typeface="新細明體" pitchFamily="18" charset="-120"/>
            </a:endParaRPr>
          </a:p>
          <a:p>
            <a:pPr marL="457200" lvl="1" indent="0">
              <a:lnSpc>
                <a:spcPct val="90000"/>
              </a:lnSpc>
              <a:spcBef>
                <a:spcPct val="20000"/>
              </a:spcBef>
              <a:buNone/>
            </a:pPr>
            <a:endParaRPr lang="en-US" altLang="zh-TW" sz="2000" dirty="0">
              <a:ea typeface="新細明體" pitchFamily="18" charset="-120"/>
            </a:endParaRPr>
          </a:p>
          <a:p>
            <a:pPr marL="742950" lvl="1" indent="-285750">
              <a:lnSpc>
                <a:spcPct val="90000"/>
              </a:lnSpc>
              <a:spcBef>
                <a:spcPct val="20000"/>
              </a:spcBef>
            </a:pPr>
            <a:r>
              <a:rPr lang="en-US" altLang="zh-TW" sz="1500" i="1" dirty="0" smtClean="0">
                <a:ea typeface="新細明體" pitchFamily="18" charset="-120"/>
              </a:rPr>
              <a:t>I</a:t>
            </a:r>
            <a:r>
              <a:rPr lang="en-US" altLang="zh-TW" sz="1500" dirty="0" smtClean="0">
                <a:ea typeface="新細明體" pitchFamily="18" charset="-120"/>
              </a:rPr>
              <a:t> is the total color at a given point (</a:t>
            </a:r>
            <a:r>
              <a:rPr lang="el-GR" sz="1400" dirty="0" smtClean="0"/>
              <a:t>λ</a:t>
            </a:r>
            <a:r>
              <a:rPr lang="en-US" sz="1400" b="1" dirty="0" smtClean="0"/>
              <a:t> </a:t>
            </a:r>
            <a:r>
              <a:rPr lang="en-US" altLang="zh-TW" sz="1500" dirty="0" smtClean="0">
                <a:ea typeface="新細明體" pitchFamily="18" charset="-120"/>
              </a:rPr>
              <a:t>subscript for each </a:t>
            </a:r>
            <a:r>
              <a:rPr lang="en-US" altLang="zh-TW" sz="1500" dirty="0" err="1" smtClean="0">
                <a:ea typeface="新細明體" pitchFamily="18" charset="-120"/>
              </a:rPr>
              <a:t>r,g,b</a:t>
            </a:r>
            <a:r>
              <a:rPr lang="en-US" altLang="zh-TW" sz="1500" dirty="0" smtClean="0">
                <a:ea typeface="新細明體" pitchFamily="18" charset="-120"/>
              </a:rPr>
              <a:t>)</a:t>
            </a:r>
          </a:p>
          <a:p>
            <a:pPr marL="1017270" lvl="2" indent="-285750">
              <a:lnSpc>
                <a:spcPct val="90000"/>
              </a:lnSpc>
              <a:spcBef>
                <a:spcPct val="20000"/>
              </a:spcBef>
            </a:pPr>
            <a:r>
              <a:rPr lang="en-US" altLang="zh-TW" sz="1300" dirty="0" smtClean="0">
                <a:ea typeface="新細明體" pitchFamily="18" charset="-120"/>
              </a:rPr>
              <a:t>Its presence in the transmitted and reflected terms implies recursion</a:t>
            </a:r>
          </a:p>
          <a:p>
            <a:pPr marL="742950" lvl="1" indent="-285750">
              <a:lnSpc>
                <a:spcPct val="90000"/>
              </a:lnSpc>
              <a:spcBef>
                <a:spcPct val="20000"/>
              </a:spcBef>
            </a:pPr>
            <a:r>
              <a:rPr lang="en-US" altLang="zh-TW" sz="1500" i="1" dirty="0" smtClean="0">
                <a:ea typeface="新細明體" pitchFamily="18" charset="-120"/>
              </a:rPr>
              <a:t>L</a:t>
            </a:r>
            <a:r>
              <a:rPr lang="en-US" altLang="zh-TW" sz="1500" dirty="0" smtClean="0">
                <a:ea typeface="新細明體" pitchFamily="18" charset="-120"/>
              </a:rPr>
              <a:t> is the light intensity; </a:t>
            </a:r>
            <a:r>
              <a:rPr lang="en-US" altLang="zh-TW" sz="1500" i="1" dirty="0" smtClean="0">
                <a:ea typeface="新細明體" pitchFamily="18" charset="-120"/>
              </a:rPr>
              <a:t>L</a:t>
            </a:r>
            <a:r>
              <a:rPr lang="en-US" altLang="zh-TW" sz="1500" i="1" baseline="-25000" dirty="0" smtClean="0">
                <a:ea typeface="新細明體" pitchFamily="18" charset="-120"/>
              </a:rPr>
              <a:t>P</a:t>
            </a:r>
            <a:r>
              <a:rPr lang="en-US" altLang="zh-TW" sz="1500" dirty="0" smtClean="0">
                <a:ea typeface="新細明體" pitchFamily="18" charset="-120"/>
              </a:rPr>
              <a:t> is the intensity of a point light source</a:t>
            </a:r>
          </a:p>
          <a:p>
            <a:pPr marL="742950" lvl="1" indent="-285750">
              <a:lnSpc>
                <a:spcPct val="90000"/>
              </a:lnSpc>
              <a:spcBef>
                <a:spcPct val="20000"/>
              </a:spcBef>
            </a:pPr>
            <a:r>
              <a:rPr lang="en-US" altLang="zh-TW" sz="1500" i="1" dirty="0" smtClean="0">
                <a:ea typeface="新細明體" pitchFamily="18" charset="-120"/>
              </a:rPr>
              <a:t>k</a:t>
            </a:r>
            <a:r>
              <a:rPr lang="en-US" altLang="zh-TW" sz="1500" dirty="0" smtClean="0">
                <a:ea typeface="新細明體" pitchFamily="18" charset="-120"/>
              </a:rPr>
              <a:t> is the attenuation coefficient for the object material (ambient, diffuse, specular, etc.)</a:t>
            </a:r>
          </a:p>
          <a:p>
            <a:pPr marL="742950" lvl="1" indent="-285750">
              <a:lnSpc>
                <a:spcPct val="90000"/>
              </a:lnSpc>
              <a:spcBef>
                <a:spcPct val="20000"/>
              </a:spcBef>
            </a:pPr>
            <a:r>
              <a:rPr lang="en-US" altLang="zh-TW" sz="1500" i="1" dirty="0" smtClean="0">
                <a:ea typeface="新細明體" pitchFamily="18" charset="-120"/>
              </a:rPr>
              <a:t>O</a:t>
            </a:r>
            <a:r>
              <a:rPr lang="en-US" altLang="zh-TW" sz="1500" dirty="0" smtClean="0">
                <a:ea typeface="新細明體" pitchFamily="18" charset="-120"/>
              </a:rPr>
              <a:t> is the object color</a:t>
            </a:r>
          </a:p>
          <a:p>
            <a:pPr marL="742950" lvl="1" indent="-285750">
              <a:lnSpc>
                <a:spcPct val="90000"/>
              </a:lnSpc>
              <a:spcBef>
                <a:spcPct val="20000"/>
              </a:spcBef>
            </a:pPr>
            <a:r>
              <a:rPr lang="en-US" altLang="zh-TW" sz="1500" i="1" dirty="0" err="1" smtClean="0">
                <a:ea typeface="新細明體" pitchFamily="18" charset="-120"/>
              </a:rPr>
              <a:t>f</a:t>
            </a:r>
            <a:r>
              <a:rPr lang="en-US" altLang="zh-TW" sz="1500" i="1" baseline="-25000" dirty="0" err="1" smtClean="0">
                <a:ea typeface="新細明體" pitchFamily="18" charset="-120"/>
              </a:rPr>
              <a:t>att</a:t>
            </a:r>
            <a:r>
              <a:rPr lang="en-US" altLang="zh-TW" sz="1500" dirty="0" smtClean="0">
                <a:ea typeface="新細明體" pitchFamily="18" charset="-120"/>
              </a:rPr>
              <a:t> is the attenuation function for distance</a:t>
            </a:r>
          </a:p>
          <a:p>
            <a:pPr marL="742950" lvl="1" indent="-285750">
              <a:lnSpc>
                <a:spcPct val="90000"/>
              </a:lnSpc>
              <a:spcBef>
                <a:spcPct val="20000"/>
              </a:spcBef>
            </a:pPr>
            <a:r>
              <a:rPr lang="en-US" altLang="zh-TW" sz="1500" b="1" i="1" dirty="0" smtClean="0">
                <a:ea typeface="新細明體" pitchFamily="18" charset="-120"/>
              </a:rPr>
              <a:t>n</a:t>
            </a:r>
            <a:r>
              <a:rPr lang="en-US" altLang="zh-TW" sz="1500" dirty="0" smtClean="0">
                <a:ea typeface="新細明體" pitchFamily="18" charset="-120"/>
              </a:rPr>
              <a:t> is the normal vector at the object surface</a:t>
            </a:r>
          </a:p>
          <a:p>
            <a:pPr marL="742950" lvl="1" indent="-285750">
              <a:lnSpc>
                <a:spcPct val="90000"/>
              </a:lnSpc>
              <a:spcBef>
                <a:spcPct val="20000"/>
              </a:spcBef>
            </a:pPr>
            <a:r>
              <a:rPr lang="en-US" altLang="zh-TW" sz="1500" b="1" i="1" dirty="0" smtClean="0">
                <a:ea typeface="新細明體" pitchFamily="18" charset="-120"/>
              </a:rPr>
              <a:t>l</a:t>
            </a:r>
            <a:r>
              <a:rPr lang="en-US" altLang="zh-TW" sz="1500" dirty="0" smtClean="0">
                <a:ea typeface="新細明體" pitchFamily="18" charset="-120"/>
              </a:rPr>
              <a:t> is the vector to the light</a:t>
            </a:r>
          </a:p>
          <a:p>
            <a:pPr marL="742950" lvl="1" indent="-285750">
              <a:lnSpc>
                <a:spcPct val="90000"/>
              </a:lnSpc>
              <a:spcBef>
                <a:spcPct val="20000"/>
              </a:spcBef>
            </a:pPr>
            <a:r>
              <a:rPr lang="en-US" altLang="zh-TW" sz="1500" b="1" i="1" dirty="0" smtClean="0">
                <a:ea typeface="新細明體" pitchFamily="18" charset="-120"/>
              </a:rPr>
              <a:t>r</a:t>
            </a:r>
            <a:r>
              <a:rPr lang="en-US" altLang="zh-TW" sz="1500" dirty="0" smtClean="0">
                <a:ea typeface="新細明體" pitchFamily="18" charset="-120"/>
              </a:rPr>
              <a:t> is the reflected light vector</a:t>
            </a:r>
          </a:p>
          <a:p>
            <a:pPr marL="742950" lvl="1" indent="-285750">
              <a:lnSpc>
                <a:spcPct val="90000"/>
              </a:lnSpc>
              <a:spcBef>
                <a:spcPct val="20000"/>
              </a:spcBef>
            </a:pPr>
            <a:r>
              <a:rPr lang="en-US" altLang="zh-TW" sz="1500" b="1" i="1" dirty="0" smtClean="0">
                <a:ea typeface="新細明體" pitchFamily="18" charset="-120"/>
              </a:rPr>
              <a:t>v</a:t>
            </a:r>
            <a:r>
              <a:rPr lang="en-US" altLang="zh-TW" sz="1500" dirty="0" smtClean="0">
                <a:ea typeface="新細明體" pitchFamily="18" charset="-120"/>
              </a:rPr>
              <a:t> is the vector the eye point (view vector)</a:t>
            </a:r>
          </a:p>
          <a:p>
            <a:pPr marL="742950" lvl="1" indent="-285750">
              <a:lnSpc>
                <a:spcPct val="90000"/>
              </a:lnSpc>
              <a:spcBef>
                <a:spcPct val="20000"/>
              </a:spcBef>
            </a:pPr>
            <a:r>
              <a:rPr lang="en-US" altLang="zh-TW" sz="1500" i="1" dirty="0" smtClean="0">
                <a:ea typeface="新細明體" pitchFamily="18" charset="-120"/>
              </a:rPr>
              <a:t>n</a:t>
            </a:r>
            <a:r>
              <a:rPr lang="en-US" altLang="zh-TW" sz="1500" dirty="0" smtClean="0">
                <a:ea typeface="新細明體" pitchFamily="18" charset="-120"/>
              </a:rPr>
              <a:t> is the specular exponent</a:t>
            </a:r>
          </a:p>
          <a:p>
            <a:pPr marL="742950" lvl="1" indent="-285750">
              <a:lnSpc>
                <a:spcPct val="90000"/>
              </a:lnSpc>
              <a:spcBef>
                <a:spcPct val="20000"/>
              </a:spcBef>
            </a:pPr>
            <a:r>
              <a:rPr lang="en-US" altLang="zh-TW" sz="1500" dirty="0" smtClean="0">
                <a:ea typeface="新細明體" pitchFamily="18" charset="-120"/>
              </a:rPr>
              <a:t>note</a:t>
            </a:r>
            <a:r>
              <a:rPr lang="en-US" altLang="zh-TW" sz="1500" dirty="0">
                <a:ea typeface="新細明體" pitchFamily="18" charset="-120"/>
              </a:rPr>
              <a:t>: intensity from recursive rays calculated with the same lighting </a:t>
            </a:r>
            <a:r>
              <a:rPr lang="en-US" altLang="zh-TW" sz="1500" dirty="0" smtClean="0">
                <a:ea typeface="新細明體" pitchFamily="18" charset="-120"/>
              </a:rPr>
              <a:t>equation at the intersection point</a:t>
            </a:r>
            <a:endParaRPr lang="en-US" altLang="zh-TW" sz="1500" dirty="0">
              <a:ea typeface="新細明體" pitchFamily="18" charset="-120"/>
            </a:endParaRPr>
          </a:p>
          <a:p>
            <a:pPr marL="742950" lvl="1" indent="-285750">
              <a:lnSpc>
                <a:spcPct val="90000"/>
              </a:lnSpc>
              <a:spcBef>
                <a:spcPct val="20000"/>
              </a:spcBef>
            </a:pPr>
            <a:r>
              <a:rPr lang="en-US" altLang="zh-TW" sz="1500" dirty="0">
                <a:ea typeface="新細明體" pitchFamily="18" charset="-120"/>
              </a:rPr>
              <a:t>light sources contribute specular and diffuse lighting </a:t>
            </a:r>
            <a:endParaRPr lang="en-US" altLang="zh-TW" sz="1500" dirty="0" smtClean="0">
              <a:ea typeface="新細明體" pitchFamily="18" charset="-120"/>
            </a:endParaRPr>
          </a:p>
          <a:p>
            <a:pPr marL="468630" indent="-285750">
              <a:lnSpc>
                <a:spcPct val="90000"/>
              </a:lnSpc>
              <a:spcBef>
                <a:spcPct val="20000"/>
              </a:spcBef>
            </a:pPr>
            <a:r>
              <a:rPr lang="en-US" altLang="zh-TW" sz="1700" dirty="0" smtClean="0">
                <a:ea typeface="新細明體" pitchFamily="18" charset="-120"/>
              </a:rPr>
              <a:t>Note: single rays of light do not attenuate with distance; purpose of </a:t>
            </a:r>
            <a:r>
              <a:rPr lang="en-US" altLang="zh-TW" sz="1700" i="1" dirty="0" err="1" smtClean="0">
                <a:ea typeface="新細明體" pitchFamily="18" charset="-120"/>
              </a:rPr>
              <a:t>f</a:t>
            </a:r>
            <a:r>
              <a:rPr lang="en-US" altLang="zh-TW" sz="1700" i="1" baseline="-25000" dirty="0" err="1" smtClean="0">
                <a:ea typeface="新細明體" pitchFamily="18" charset="-120"/>
              </a:rPr>
              <a:t>att</a:t>
            </a:r>
            <a:r>
              <a:rPr lang="en-US" altLang="zh-TW" sz="1700" i="1" baseline="-25000" dirty="0" smtClean="0">
                <a:ea typeface="新細明體" pitchFamily="18" charset="-120"/>
              </a:rPr>
              <a:t> </a:t>
            </a:r>
            <a:r>
              <a:rPr lang="en-US" altLang="zh-TW" sz="1700" dirty="0" smtClean="0">
                <a:ea typeface="新細明體" pitchFamily="18" charset="-120"/>
              </a:rPr>
              <a:t>is to simulate diminishing intensity per unit area as function of distance for point lights</a:t>
            </a:r>
            <a:endParaRPr lang="en-US" altLang="zh-TW" sz="1700" i="1" dirty="0">
              <a:ea typeface="新細明體" pitchFamily="18" charset="-120"/>
            </a:endParaRPr>
          </a:p>
          <a:p>
            <a:endParaRPr lang="en-US" dirty="0"/>
          </a:p>
        </p:txBody>
      </p:sp>
      <p:sp>
        <p:nvSpPr>
          <p:cNvPr id="3" name="Footer Placeholder 2"/>
          <p:cNvSpPr>
            <a:spLocks noGrp="1"/>
          </p:cNvSpPr>
          <p:nvPr>
            <p:ph type="ftr" sz="quarter" idx="3"/>
          </p:nvPr>
        </p:nvSpPr>
        <p:spPr/>
        <p:txBody>
          <a:bodyPr/>
          <a:lstStyle/>
          <a:p>
            <a:r>
              <a:rPr lang="en-US" smtClean="0"/>
              <a:t>November 1, 2012</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37</a:t>
            </a:fld>
            <a:r>
              <a:rPr lang="en-US" smtClean="0"/>
              <a:t> of 48</a:t>
            </a:r>
            <a:endParaRPr lang="en-US" dirty="0"/>
          </a:p>
        </p:txBody>
      </p:sp>
      <p:sp>
        <p:nvSpPr>
          <p:cNvPr id="5" name="Title 4"/>
          <p:cNvSpPr>
            <a:spLocks noGrp="1"/>
          </p:cNvSpPr>
          <p:nvPr>
            <p:ph type="title"/>
          </p:nvPr>
        </p:nvSpPr>
        <p:spPr/>
        <p:txBody>
          <a:bodyPr>
            <a:normAutofit fontScale="90000"/>
          </a:bodyPr>
          <a:lstStyle/>
          <a:p>
            <a:r>
              <a:rPr lang="en-US" dirty="0" smtClean="0"/>
              <a:t>Recursive Ray Tracing (3/4)</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409974037"/>
              </p:ext>
            </p:extLst>
          </p:nvPr>
        </p:nvGraphicFramePr>
        <p:xfrm>
          <a:off x="1143000" y="1276350"/>
          <a:ext cx="7263486" cy="964224"/>
        </p:xfrm>
        <a:graphic>
          <a:graphicData uri="http://schemas.openxmlformats.org/presentationml/2006/ole">
            <mc:AlternateContent xmlns:mc="http://schemas.openxmlformats.org/markup-compatibility/2006">
              <mc:Choice xmlns:v="urn:schemas-microsoft-com:vml" Requires="v">
                <p:oleObj spid="_x0000_s20576" name="Equation" r:id="rId3" imgW="4686120" imgH="622080" progId="Equation.3">
                  <p:embed/>
                </p:oleObj>
              </mc:Choice>
              <mc:Fallback>
                <p:oleObj name="Equation" r:id="rId3" imgW="4686120" imgH="622080" progId="Equation.3">
                  <p:embed/>
                  <p:pic>
                    <p:nvPicPr>
                      <p:cNvPr id="0" name="Object 3"/>
                      <p:cNvPicPr>
                        <a:picLocks noChangeAspect="1" noChangeArrowheads="1"/>
                      </p:cNvPicPr>
                      <p:nvPr/>
                    </p:nvPicPr>
                    <p:blipFill>
                      <a:blip r:embed="rId4"/>
                      <a:srcRect/>
                      <a:stretch>
                        <a:fillRect/>
                      </a:stretch>
                    </p:blipFill>
                    <p:spPr bwMode="auto">
                      <a:xfrm>
                        <a:off x="1143000" y="1276350"/>
                        <a:ext cx="7263486" cy="9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06639316"/>
              </p:ext>
            </p:extLst>
          </p:nvPr>
        </p:nvGraphicFramePr>
        <p:xfrm>
          <a:off x="4521703" y="2508879"/>
          <a:ext cx="100594" cy="125743"/>
        </p:xfrm>
        <a:graphic>
          <a:graphicData uri="http://schemas.openxmlformats.org/presentationml/2006/ole">
            <mc:AlternateContent xmlns:mc="http://schemas.openxmlformats.org/markup-compatibility/2006">
              <mc:Choice xmlns:v="urn:schemas-microsoft-com:vml" Requires="v">
                <p:oleObj spid="_x0000_s20577" name="Equation" r:id="rId5" imgW="101520" imgH="126720" progId="Equation.3">
                  <p:embed/>
                </p:oleObj>
              </mc:Choice>
              <mc:Fallback>
                <p:oleObj name="Equation" r:id="rId5" imgW="101520" imgH="126720" progId="Equation.3">
                  <p:embed/>
                  <p:pic>
                    <p:nvPicPr>
                      <p:cNvPr id="0" name=""/>
                      <p:cNvPicPr/>
                      <p:nvPr/>
                    </p:nvPicPr>
                    <p:blipFill>
                      <a:blip r:embed="rId6"/>
                      <a:stretch>
                        <a:fillRect/>
                      </a:stretch>
                    </p:blipFill>
                    <p:spPr>
                      <a:xfrm>
                        <a:off x="4521703" y="2508879"/>
                        <a:ext cx="100594" cy="125743"/>
                      </a:xfrm>
                      <a:prstGeom prst="rect">
                        <a:avLst/>
                      </a:prstGeom>
                    </p:spPr>
                  </p:pic>
                </p:oleObj>
              </mc:Fallback>
            </mc:AlternateContent>
          </a:graphicData>
        </a:graphic>
      </p:graphicFrame>
    </p:spTree>
    <p:extLst>
      <p:ext uri="{BB962C8B-B14F-4D97-AF65-F5344CB8AC3E}">
        <p14:creationId xmlns:p14="http://schemas.microsoft.com/office/powerpoint/2010/main" val="10440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fade">
                                      <p:cBhvr>
                                        <p:cTn id="37" dur="500"/>
                                        <p:tgtEl>
                                          <p:spTgt spid="2">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500"/>
                                        <p:tgtEl>
                                          <p:spTgt spid="2">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fade">
                                      <p:cBhvr>
                                        <p:cTn id="43" dur="500"/>
                                        <p:tgtEl>
                                          <p:spTgt spid="2">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3" end="13"/>
                                            </p:txEl>
                                          </p:spTgt>
                                        </p:tgtEl>
                                        <p:attrNameLst>
                                          <p:attrName>style.visibility</p:attrName>
                                        </p:attrNameLst>
                                      </p:cBhvr>
                                      <p:to>
                                        <p:strVal val="visible"/>
                                      </p:to>
                                    </p:set>
                                    <p:animEffect transition="in" filter="fade">
                                      <p:cBhvr>
                                        <p:cTn id="46" dur="500"/>
                                        <p:tgtEl>
                                          <p:spTgt spid="2">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animEffect transition="in" filter="fade">
                                      <p:cBhvr>
                                        <p:cTn id="49" dur="500"/>
                                        <p:tgtEl>
                                          <p:spTgt spid="2">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
                                            <p:txEl>
                                              <p:pRg st="15" end="15"/>
                                            </p:txEl>
                                          </p:spTgt>
                                        </p:tgtEl>
                                        <p:attrNameLst>
                                          <p:attrName>style.visibility</p:attrName>
                                        </p:attrNameLst>
                                      </p:cBhvr>
                                      <p:to>
                                        <p:strVal val="visible"/>
                                      </p:to>
                                    </p:set>
                                    <p:animEffect transition="in" filter="fade">
                                      <p:cBhvr>
                                        <p:cTn id="52" dur="500"/>
                                        <p:tgtEl>
                                          <p:spTgt spid="2">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xEl>
                                              <p:pRg st="16" end="16"/>
                                            </p:txEl>
                                          </p:spTgt>
                                        </p:tgtEl>
                                        <p:attrNameLst>
                                          <p:attrName>style.visibility</p:attrName>
                                        </p:attrNameLst>
                                      </p:cBhvr>
                                      <p:to>
                                        <p:strVal val="visible"/>
                                      </p:to>
                                    </p:set>
                                    <p:animEffect transition="in" filter="fade">
                                      <p:cBhvr>
                                        <p:cTn id="55" dur="500"/>
                                        <p:tgtEl>
                                          <p:spTgt spid="2">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txEl>
                                              <p:pRg st="17" end="17"/>
                                            </p:txEl>
                                          </p:spTgt>
                                        </p:tgtEl>
                                        <p:attrNameLst>
                                          <p:attrName>style.visibility</p:attrName>
                                        </p:attrNameLst>
                                      </p:cBhvr>
                                      <p:to>
                                        <p:strVal val="visible"/>
                                      </p:to>
                                    </p:set>
                                    <p:animEffect transition="in" filter="fade">
                                      <p:cBhvr>
                                        <p:cTn id="60" dur="500"/>
                                        <p:tgtEl>
                                          <p:spTgt spid="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descr="slide39"/>
          <p:cNvPicPr>
            <a:picLocks noChangeAspect="1" noChangeArrowheads="1"/>
          </p:cNvPicPr>
          <p:nvPr/>
        </p:nvPicPr>
        <p:blipFill rotWithShape="1">
          <a:blip r:embed="rId2" cstate="print"/>
          <a:srcRect t="61631" b="5455"/>
          <a:stretch/>
        </p:blipFill>
        <p:spPr bwMode="auto">
          <a:xfrm>
            <a:off x="1295400" y="2495550"/>
            <a:ext cx="5184898" cy="2155360"/>
          </a:xfrm>
          <a:prstGeom prst="rect">
            <a:avLst/>
          </a:prstGeom>
          <a:noFill/>
          <a:ln w="9525">
            <a:noFill/>
            <a:miter lim="800000"/>
            <a:headEnd/>
            <a:tailEnd/>
          </a:ln>
        </p:spPr>
      </p:pic>
      <p:grpSp>
        <p:nvGrpSpPr>
          <p:cNvPr id="4" name="Group 3"/>
          <p:cNvGrpSpPr/>
          <p:nvPr/>
        </p:nvGrpSpPr>
        <p:grpSpPr>
          <a:xfrm>
            <a:off x="1562302" y="742948"/>
            <a:ext cx="6133898" cy="1943102"/>
            <a:chOff x="1371600" y="1219198"/>
            <a:chExt cx="6133898" cy="2590802"/>
          </a:xfrm>
        </p:grpSpPr>
        <p:pic>
          <p:nvPicPr>
            <p:cNvPr id="6" name="Picture 9" descr="slide39"/>
            <p:cNvPicPr>
              <a:picLocks noChangeAspect="1" noChangeArrowheads="1"/>
            </p:cNvPicPr>
            <p:nvPr/>
          </p:nvPicPr>
          <p:blipFill rotWithShape="1">
            <a:blip r:embed="rId2" cstate="print"/>
            <a:srcRect t="23140" b="43415"/>
            <a:stretch/>
          </p:blipFill>
          <p:spPr bwMode="auto">
            <a:xfrm>
              <a:off x="1371600" y="1219198"/>
              <a:ext cx="6133898" cy="2590802"/>
            </a:xfrm>
            <a:prstGeom prst="rect">
              <a:avLst/>
            </a:prstGeom>
            <a:noFill/>
            <a:ln w="9525">
              <a:noFill/>
              <a:miter lim="800000"/>
              <a:headEnd/>
              <a:tailEnd/>
            </a:ln>
          </p:spPr>
        </p:pic>
        <p:grpSp>
          <p:nvGrpSpPr>
            <p:cNvPr id="7" name="Group 6"/>
            <p:cNvGrpSpPr/>
            <p:nvPr/>
          </p:nvGrpSpPr>
          <p:grpSpPr>
            <a:xfrm>
              <a:off x="2516316" y="1296154"/>
              <a:ext cx="1850114" cy="1282487"/>
              <a:chOff x="1147585" y="2385021"/>
              <a:chExt cx="2087562" cy="1447085"/>
            </a:xfrm>
          </p:grpSpPr>
          <p:sp>
            <p:nvSpPr>
              <p:cNvPr id="8" name="Text Box 15"/>
              <p:cNvSpPr txBox="1">
                <a:spLocks noChangeArrowheads="1"/>
              </p:cNvSpPr>
              <p:nvPr/>
            </p:nvSpPr>
            <p:spPr bwMode="auto">
              <a:xfrm>
                <a:off x="1147585" y="2385021"/>
                <a:ext cx="2087562" cy="463038"/>
              </a:xfrm>
              <a:prstGeom prst="rect">
                <a:avLst/>
              </a:prstGeom>
              <a:noFill/>
              <a:ln w="9525">
                <a:noFill/>
                <a:miter lim="800000"/>
                <a:headEnd/>
                <a:tailEnd/>
              </a:ln>
            </p:spPr>
            <p:txBody>
              <a:bodyPr>
                <a:spAutoFit/>
              </a:bodyPr>
              <a:lstStyle/>
              <a:p>
                <a:pPr algn="l">
                  <a:buFontTx/>
                  <a:buNone/>
                </a:pPr>
                <a:r>
                  <a:rPr lang="en-US" altLang="zh-TW" sz="1400" dirty="0">
                    <a:ea typeface="新細明體" pitchFamily="18" charset="-120"/>
                  </a:rPr>
                  <a:t>indirect illumination</a:t>
                </a:r>
              </a:p>
            </p:txBody>
          </p:sp>
          <p:sp>
            <p:nvSpPr>
              <p:cNvPr id="9" name="Line 16"/>
              <p:cNvSpPr>
                <a:spLocks noChangeShapeType="1"/>
              </p:cNvSpPr>
              <p:nvPr/>
            </p:nvSpPr>
            <p:spPr bwMode="auto">
              <a:xfrm>
                <a:off x="2189778" y="2841506"/>
                <a:ext cx="1588" cy="990600"/>
              </a:xfrm>
              <a:prstGeom prst="line">
                <a:avLst/>
              </a:prstGeom>
              <a:noFill/>
              <a:ln w="9525">
                <a:solidFill>
                  <a:srgbClr val="0070C0"/>
                </a:solidFill>
                <a:round/>
                <a:headEnd/>
                <a:tailEnd type="triangle" w="med" len="med"/>
              </a:ln>
            </p:spPr>
            <p:txBody>
              <a:bodyPr>
                <a:spAutoFit/>
              </a:bodyPr>
              <a:lstStyle/>
              <a:p>
                <a:endParaRPr lang="en-US"/>
              </a:p>
            </p:txBody>
          </p:sp>
          <p:sp>
            <p:nvSpPr>
              <p:cNvPr id="10" name="Line 18"/>
              <p:cNvSpPr>
                <a:spLocks noChangeShapeType="1"/>
              </p:cNvSpPr>
              <p:nvPr/>
            </p:nvSpPr>
            <p:spPr bwMode="auto">
              <a:xfrm>
                <a:off x="2423319" y="2819400"/>
                <a:ext cx="548482" cy="762000"/>
              </a:xfrm>
              <a:prstGeom prst="line">
                <a:avLst/>
              </a:prstGeom>
              <a:noFill/>
              <a:ln w="9525">
                <a:solidFill>
                  <a:srgbClr val="0070C0"/>
                </a:solidFill>
                <a:round/>
                <a:headEnd/>
                <a:tailEnd type="triangle" w="med" len="med"/>
              </a:ln>
            </p:spPr>
            <p:txBody>
              <a:bodyPr wrap="square">
                <a:spAutoFit/>
              </a:bodyPr>
              <a:lstStyle/>
              <a:p>
                <a:endParaRPr lang="en-US"/>
              </a:p>
            </p:txBody>
          </p:sp>
        </p:grpSp>
      </p:grpSp>
      <p:sp>
        <p:nvSpPr>
          <p:cNvPr id="5" name="Content Placeholder 4"/>
          <p:cNvSpPr>
            <a:spLocks noGrp="1"/>
          </p:cNvSpPr>
          <p:nvPr>
            <p:ph sz="quarter" idx="1"/>
          </p:nvPr>
        </p:nvSpPr>
        <p:spPr>
          <a:xfrm>
            <a:off x="457200" y="800101"/>
            <a:ext cx="8229600" cy="3829049"/>
          </a:xfrm>
        </p:spPr>
        <p:txBody>
          <a:bodyPr>
            <a:noAutofit/>
          </a:bodyPr>
          <a:lstStyle/>
          <a:p>
            <a:pPr marL="0" indent="0">
              <a:lnSpc>
                <a:spcPct val="90000"/>
              </a:lnSpc>
              <a:spcBef>
                <a:spcPct val="20000"/>
              </a:spcBef>
              <a:buNone/>
            </a:pPr>
            <a:r>
              <a:rPr lang="en-US" altLang="zh-TW" sz="2000" dirty="0" smtClean="0">
                <a:solidFill>
                  <a:srgbClr val="0070C0"/>
                </a:solidFill>
                <a:latin typeface="+mj-lt"/>
                <a:ea typeface="新細明體" pitchFamily="18" charset="-120"/>
              </a:rPr>
              <a:t>Light-ray trees</a:t>
            </a:r>
            <a:endParaRPr lang="en-US" altLang="zh-TW" sz="2000" dirty="0">
              <a:solidFill>
                <a:srgbClr val="0070C0"/>
              </a:solidFill>
              <a:latin typeface="+mj-lt"/>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12" name="Footer Placeholder 11"/>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Recursive Ray Tracing (4/4)</a:t>
            </a:r>
            <a:endParaRPr lang="en-US" dirty="0"/>
          </a:p>
        </p:txBody>
      </p:sp>
      <p:sp>
        <p:nvSpPr>
          <p:cNvPr id="3" name="TextBox 2"/>
          <p:cNvSpPr txBox="1"/>
          <p:nvPr/>
        </p:nvSpPr>
        <p:spPr>
          <a:xfrm>
            <a:off x="533400" y="2743200"/>
            <a:ext cx="1143000" cy="369332"/>
          </a:xfrm>
          <a:prstGeom prst="rect">
            <a:avLst/>
          </a:prstGeom>
          <a:noFill/>
        </p:spPr>
        <p:txBody>
          <a:bodyPr wrap="square" rtlCol="0">
            <a:spAutoFit/>
          </a:bodyPr>
          <a:lstStyle/>
          <a:p>
            <a:r>
              <a:rPr lang="en-US" dirty="0" smtClean="0"/>
              <a:t>per ray:</a:t>
            </a:r>
            <a:endParaRPr lang="en-US" dirty="0"/>
          </a:p>
        </p:txBody>
      </p:sp>
      <p:sp>
        <p:nvSpPr>
          <p:cNvPr id="13" name="Line 20"/>
          <p:cNvSpPr>
            <a:spLocks noChangeShapeType="1"/>
          </p:cNvSpPr>
          <p:nvPr/>
        </p:nvSpPr>
        <p:spPr bwMode="auto">
          <a:xfrm>
            <a:off x="2806700" y="2738437"/>
            <a:ext cx="4762" cy="600075"/>
          </a:xfrm>
          <a:prstGeom prst="line">
            <a:avLst/>
          </a:prstGeom>
          <a:noFill/>
          <a:ln w="12700">
            <a:solidFill>
              <a:srgbClr val="FF0000"/>
            </a:solidFill>
            <a:round/>
            <a:headEnd/>
            <a:tailEnd/>
          </a:ln>
        </p:spPr>
        <p:txBody>
          <a:bodyPr wrap="none" anchor="ctr">
            <a:spAutoFit/>
          </a:bodyPr>
          <a:lstStyle/>
          <a:p>
            <a:endParaRPr lang="en-US"/>
          </a:p>
        </p:txBody>
      </p:sp>
      <p:sp>
        <p:nvSpPr>
          <p:cNvPr id="14" name="Line 21"/>
          <p:cNvSpPr>
            <a:spLocks noChangeShapeType="1"/>
          </p:cNvSpPr>
          <p:nvPr/>
        </p:nvSpPr>
        <p:spPr bwMode="auto">
          <a:xfrm flipV="1">
            <a:off x="2787712" y="3338512"/>
            <a:ext cx="1920104" cy="0"/>
          </a:xfrm>
          <a:prstGeom prst="line">
            <a:avLst/>
          </a:prstGeom>
          <a:noFill/>
          <a:ln w="19050">
            <a:solidFill>
              <a:srgbClr val="FF0000"/>
            </a:solidFill>
            <a:round/>
            <a:headEnd/>
            <a:tailEnd type="triangle" w="med" len="med"/>
          </a:ln>
        </p:spPr>
        <p:txBody>
          <a:bodyPr wrap="square" anchor="ctr">
            <a:spAutoFit/>
          </a:bodyPr>
          <a:lstStyle/>
          <a:p>
            <a:endParaRPr lang="en-US"/>
          </a:p>
        </p:txBody>
      </p:sp>
      <p:pic>
        <p:nvPicPr>
          <p:cNvPr id="15" name="Picture 9" descr="slide39"/>
          <p:cNvPicPr>
            <a:picLocks noChangeAspect="1" noChangeArrowheads="1"/>
          </p:cNvPicPr>
          <p:nvPr/>
        </p:nvPicPr>
        <p:blipFill rotWithShape="1">
          <a:blip r:embed="rId2" cstate="print"/>
          <a:srcRect l="23810" t="61474" r="65278" b="35855"/>
          <a:stretch/>
        </p:blipFill>
        <p:spPr bwMode="auto">
          <a:xfrm>
            <a:off x="2438462" y="2555875"/>
            <a:ext cx="698500" cy="161925"/>
          </a:xfrm>
          <a:prstGeom prst="rect">
            <a:avLst/>
          </a:prstGeom>
          <a:noFill/>
          <a:ln w="9525">
            <a:noFill/>
            <a:miter lim="800000"/>
            <a:headEnd/>
            <a:tailEnd/>
          </a:ln>
        </p:spPr>
      </p:pic>
      <p:sp>
        <p:nvSpPr>
          <p:cNvPr id="16" name="Slide Number Placeholder 15"/>
          <p:cNvSpPr>
            <a:spLocks noGrp="1"/>
          </p:cNvSpPr>
          <p:nvPr>
            <p:ph type="sldNum" sz="quarter" idx="4"/>
          </p:nvPr>
        </p:nvSpPr>
        <p:spPr/>
        <p:txBody>
          <a:bodyPr/>
          <a:lstStyle/>
          <a:p>
            <a:fld id="{878FC6C6-EB77-4A33-8CE7-3A064FF17C51}" type="slidenum">
              <a:rPr lang="en-US" smtClean="0"/>
              <a:pPr/>
              <a:t>38</a:t>
            </a:fld>
            <a:r>
              <a:rPr lang="en-US" dirty="0" smtClean="0"/>
              <a:t> of 48</a:t>
            </a:r>
            <a:endParaRPr lang="en-US" dirty="0"/>
          </a:p>
        </p:txBody>
      </p:sp>
    </p:spTree>
    <p:extLst>
      <p:ext uri="{BB962C8B-B14F-4D97-AF65-F5344CB8AC3E}">
        <p14:creationId xmlns:p14="http://schemas.microsoft.com/office/powerpoint/2010/main" val="10974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0" indent="0">
              <a:lnSpc>
                <a:spcPct val="90000"/>
              </a:lnSpc>
              <a:spcBef>
                <a:spcPct val="20000"/>
              </a:spcBef>
              <a:buNone/>
            </a:pPr>
            <a:r>
              <a:rPr lang="en-US" altLang="zh-TW" sz="1800" dirty="0" smtClean="0">
                <a:solidFill>
                  <a:srgbClr val="0070C0"/>
                </a:solidFill>
                <a:ea typeface="新細明體" pitchFamily="18" charset="-120"/>
              </a:rPr>
              <a:t>Non-refractive transparency</a:t>
            </a:r>
          </a:p>
          <a:p>
            <a:pPr marL="342900" indent="-342900">
              <a:lnSpc>
                <a:spcPct val="90000"/>
              </a:lnSpc>
              <a:spcBef>
                <a:spcPct val="20000"/>
              </a:spcBef>
            </a:pPr>
            <a:r>
              <a:rPr lang="en-US" altLang="zh-TW" sz="2000" dirty="0">
                <a:ea typeface="新細明體" pitchFamily="18" charset="-120"/>
              </a:rPr>
              <a:t>For a partially transparent polygon</a:t>
            </a:r>
          </a:p>
          <a:p>
            <a:pPr marL="342900" indent="-342900">
              <a:lnSpc>
                <a:spcPct val="90000"/>
              </a:lnSpc>
              <a:spcBef>
                <a:spcPct val="20000"/>
              </a:spcBef>
              <a:buNone/>
            </a:pPr>
            <a:endParaRPr lang="en-US" altLang="zh-TW" sz="2000" dirty="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a:lnSpc>
                <a:spcPct val="90000"/>
              </a:lnSpc>
              <a:spcBef>
                <a:spcPct val="20000"/>
              </a:spcBef>
            </a:pPr>
            <a:endParaRPr lang="en-US" altLang="zh-TW" sz="1600" dirty="0">
              <a:latin typeface="Times New Roman" pitchFamily="18" charset="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342900" indent="-342900">
              <a:lnSpc>
                <a:spcPct val="90000"/>
              </a:lnSpc>
              <a:spcBef>
                <a:spcPct val="20000"/>
              </a:spcBef>
            </a:pPr>
            <a:endParaRPr lang="en-US" altLang="zh-TW"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Transparent Surfaces (1/2)</a:t>
            </a:r>
            <a:endParaRPr lang="en-US" dirty="0"/>
          </a:p>
        </p:txBody>
      </p:sp>
      <p:grpSp>
        <p:nvGrpSpPr>
          <p:cNvPr id="3" name="Group 2"/>
          <p:cNvGrpSpPr/>
          <p:nvPr/>
        </p:nvGrpSpPr>
        <p:grpSpPr>
          <a:xfrm>
            <a:off x="4969669" y="2315874"/>
            <a:ext cx="3962400" cy="2193368"/>
            <a:chOff x="4267200" y="2667000"/>
            <a:chExt cx="3962400" cy="2924493"/>
          </a:xfrm>
        </p:grpSpPr>
        <p:sp>
          <p:nvSpPr>
            <p:cNvPr id="7" name="Text Box 10"/>
            <p:cNvSpPr txBox="1">
              <a:spLocks noChangeArrowheads="1"/>
            </p:cNvSpPr>
            <p:nvPr/>
          </p:nvSpPr>
          <p:spPr bwMode="auto">
            <a:xfrm>
              <a:off x="5365750" y="4344988"/>
              <a:ext cx="426720" cy="492443"/>
            </a:xfrm>
            <a:prstGeom prst="rect">
              <a:avLst/>
            </a:prstGeom>
            <a:noFill/>
            <a:ln w="12700">
              <a:noFill/>
              <a:miter lim="800000"/>
              <a:headEnd/>
              <a:tailEnd/>
            </a:ln>
          </p:spPr>
          <p:txBody>
            <a:bodyPr wrap="none">
              <a:spAutoFit/>
            </a:bodyPr>
            <a:lstStyle/>
            <a:p>
              <a:pPr>
                <a:buFontTx/>
                <a:buNone/>
              </a:pPr>
              <a:r>
                <a:rPr lang="en-US" altLang="zh-TW" b="1">
                  <a:latin typeface="Times New Roman" pitchFamily="18" charset="0"/>
                  <a:ea typeface="新細明體" pitchFamily="18" charset="-120"/>
                </a:rPr>
                <a:t>I</a:t>
              </a:r>
              <a:r>
                <a:rPr lang="en-US" altLang="zh-TW" b="1" baseline="-25000">
                  <a:latin typeface="Times New Roman" pitchFamily="18" charset="0"/>
                  <a:ea typeface="新細明體" pitchFamily="18" charset="-120"/>
                </a:rPr>
                <a:t>λ2</a:t>
              </a:r>
            </a:p>
          </p:txBody>
        </p:sp>
        <p:sp>
          <p:nvSpPr>
            <p:cNvPr id="8" name="Text Box 14"/>
            <p:cNvSpPr txBox="1">
              <a:spLocks noChangeArrowheads="1"/>
            </p:cNvSpPr>
            <p:nvPr/>
          </p:nvSpPr>
          <p:spPr bwMode="auto">
            <a:xfrm>
              <a:off x="5380038" y="3521075"/>
              <a:ext cx="426720" cy="492443"/>
            </a:xfrm>
            <a:prstGeom prst="rect">
              <a:avLst/>
            </a:prstGeom>
            <a:noFill/>
            <a:ln w="12700">
              <a:noFill/>
              <a:miter lim="800000"/>
              <a:headEnd/>
              <a:tailEnd/>
            </a:ln>
          </p:spPr>
          <p:txBody>
            <a:bodyPr wrap="none">
              <a:spAutoFit/>
            </a:bodyPr>
            <a:lstStyle/>
            <a:p>
              <a:pPr>
                <a:buFontTx/>
                <a:buNone/>
              </a:pPr>
              <a:r>
                <a:rPr lang="en-US" altLang="zh-TW" b="1">
                  <a:latin typeface="Times New Roman" pitchFamily="18" charset="0"/>
                  <a:ea typeface="新細明體" pitchFamily="18" charset="-120"/>
                </a:rPr>
                <a:t>I</a:t>
              </a:r>
              <a:r>
                <a:rPr lang="en-US" altLang="zh-TW" b="1" baseline="-25000">
                  <a:latin typeface="Times New Roman" pitchFamily="18" charset="0"/>
                  <a:ea typeface="新細明體" pitchFamily="18" charset="-120"/>
                </a:rPr>
                <a:t>λ1</a:t>
              </a:r>
            </a:p>
          </p:txBody>
        </p:sp>
        <p:sp>
          <p:nvSpPr>
            <p:cNvPr id="10" name="Line 17"/>
            <p:cNvSpPr>
              <a:spLocks noChangeShapeType="1"/>
            </p:cNvSpPr>
            <p:nvPr/>
          </p:nvSpPr>
          <p:spPr bwMode="auto">
            <a:xfrm flipV="1">
              <a:off x="5178425" y="4114800"/>
              <a:ext cx="1752600" cy="304800"/>
            </a:xfrm>
            <a:prstGeom prst="line">
              <a:avLst/>
            </a:prstGeom>
            <a:noFill/>
            <a:ln w="38100">
              <a:solidFill>
                <a:schemeClr val="bg1">
                  <a:lumMod val="50000"/>
                </a:schemeClr>
              </a:solidFill>
              <a:round/>
              <a:headEnd/>
              <a:tailEnd/>
            </a:ln>
          </p:spPr>
          <p:txBody>
            <a:bodyPr anchor="ctr">
              <a:spAutoFit/>
            </a:bodyPr>
            <a:lstStyle/>
            <a:p>
              <a:endParaRPr lang="en-US"/>
            </a:p>
          </p:txBody>
        </p:sp>
        <p:sp>
          <p:nvSpPr>
            <p:cNvPr id="11" name="Line 18"/>
            <p:cNvSpPr>
              <a:spLocks noChangeShapeType="1"/>
            </p:cNvSpPr>
            <p:nvPr/>
          </p:nvSpPr>
          <p:spPr bwMode="auto">
            <a:xfrm>
              <a:off x="5559425" y="4876800"/>
              <a:ext cx="1676400" cy="304800"/>
            </a:xfrm>
            <a:prstGeom prst="line">
              <a:avLst/>
            </a:prstGeom>
            <a:noFill/>
            <a:ln w="38100">
              <a:solidFill>
                <a:schemeClr val="tx1"/>
              </a:solidFill>
              <a:round/>
              <a:headEnd/>
              <a:tailEnd/>
            </a:ln>
          </p:spPr>
          <p:txBody>
            <a:bodyPr wrap="none" anchor="ctr">
              <a:spAutoFit/>
            </a:bodyPr>
            <a:lstStyle/>
            <a:p>
              <a:endParaRPr lang="en-US"/>
            </a:p>
          </p:txBody>
        </p:sp>
        <p:sp>
          <p:nvSpPr>
            <p:cNvPr id="12" name="Text Box 19"/>
            <p:cNvSpPr txBox="1">
              <a:spLocks noChangeArrowheads="1"/>
            </p:cNvSpPr>
            <p:nvPr/>
          </p:nvSpPr>
          <p:spPr bwMode="auto">
            <a:xfrm>
              <a:off x="4267200" y="3959860"/>
              <a:ext cx="1149097" cy="492443"/>
            </a:xfrm>
            <a:prstGeom prst="rect">
              <a:avLst/>
            </a:prstGeom>
            <a:noFill/>
            <a:ln w="38100">
              <a:noFill/>
              <a:miter lim="800000"/>
              <a:headEnd/>
              <a:tailEnd/>
            </a:ln>
          </p:spPr>
          <p:txBody>
            <a:bodyPr wrap="none">
              <a:spAutoFit/>
            </a:bodyPr>
            <a:lstStyle/>
            <a:p>
              <a:pPr>
                <a:buFontTx/>
                <a:buNone/>
              </a:pPr>
              <a:r>
                <a:rPr lang="en-US" altLang="zh-TW" sz="1800" dirty="0">
                  <a:ea typeface="新細明體" pitchFamily="18" charset="-120"/>
                </a:rPr>
                <a:t>polygon 1</a:t>
              </a:r>
            </a:p>
          </p:txBody>
        </p:sp>
        <p:sp>
          <p:nvSpPr>
            <p:cNvPr id="13" name="Text Box 20"/>
            <p:cNvSpPr txBox="1">
              <a:spLocks noChangeArrowheads="1"/>
            </p:cNvSpPr>
            <p:nvPr/>
          </p:nvSpPr>
          <p:spPr bwMode="auto">
            <a:xfrm>
              <a:off x="6216650" y="5099050"/>
              <a:ext cx="1149097" cy="492443"/>
            </a:xfrm>
            <a:prstGeom prst="rect">
              <a:avLst/>
            </a:prstGeom>
            <a:noFill/>
            <a:ln w="38100">
              <a:noFill/>
              <a:miter lim="800000"/>
              <a:headEnd/>
              <a:tailEnd/>
            </a:ln>
          </p:spPr>
          <p:txBody>
            <a:bodyPr wrap="none">
              <a:spAutoFit/>
            </a:bodyPr>
            <a:lstStyle/>
            <a:p>
              <a:pPr>
                <a:buFontTx/>
                <a:buNone/>
              </a:pPr>
              <a:r>
                <a:rPr lang="en-US" altLang="zh-TW" sz="1800" dirty="0">
                  <a:ea typeface="新細明體" pitchFamily="18" charset="-120"/>
                </a:rPr>
                <a:t>polygon 2</a:t>
              </a:r>
            </a:p>
          </p:txBody>
        </p:sp>
        <p:grpSp>
          <p:nvGrpSpPr>
            <p:cNvPr id="14" name="Group 25"/>
            <p:cNvGrpSpPr>
              <a:grpSpLocks/>
            </p:cNvGrpSpPr>
            <p:nvPr/>
          </p:nvGrpSpPr>
          <p:grpSpPr bwMode="auto">
            <a:xfrm>
              <a:off x="5788025" y="2667000"/>
              <a:ext cx="304800" cy="381000"/>
              <a:chOff x="912" y="3312"/>
              <a:chExt cx="192" cy="240"/>
            </a:xfrm>
          </p:grpSpPr>
          <p:sp>
            <p:nvSpPr>
              <p:cNvPr id="15" name="Line 21"/>
              <p:cNvSpPr>
                <a:spLocks noChangeShapeType="1"/>
              </p:cNvSpPr>
              <p:nvPr/>
            </p:nvSpPr>
            <p:spPr bwMode="auto">
              <a:xfrm flipH="1">
                <a:off x="912" y="3312"/>
                <a:ext cx="96" cy="240"/>
              </a:xfrm>
              <a:prstGeom prst="line">
                <a:avLst/>
              </a:prstGeom>
              <a:noFill/>
              <a:ln w="38100">
                <a:solidFill>
                  <a:schemeClr val="tx1"/>
                </a:solidFill>
                <a:round/>
                <a:headEnd/>
                <a:tailEnd/>
              </a:ln>
            </p:spPr>
            <p:txBody>
              <a:bodyPr wrap="none" anchor="ctr">
                <a:spAutoFit/>
              </a:bodyPr>
              <a:lstStyle/>
              <a:p>
                <a:endParaRPr lang="en-US"/>
              </a:p>
            </p:txBody>
          </p:sp>
          <p:sp>
            <p:nvSpPr>
              <p:cNvPr id="16" name="Line 22"/>
              <p:cNvSpPr>
                <a:spLocks noChangeShapeType="1"/>
              </p:cNvSpPr>
              <p:nvPr/>
            </p:nvSpPr>
            <p:spPr bwMode="auto">
              <a:xfrm>
                <a:off x="1008" y="3312"/>
                <a:ext cx="96" cy="240"/>
              </a:xfrm>
              <a:prstGeom prst="line">
                <a:avLst/>
              </a:prstGeom>
              <a:noFill/>
              <a:ln w="38100">
                <a:solidFill>
                  <a:schemeClr val="tx1"/>
                </a:solidFill>
                <a:round/>
                <a:headEnd/>
                <a:tailEnd/>
              </a:ln>
            </p:spPr>
            <p:txBody>
              <a:bodyPr wrap="none" anchor="ctr">
                <a:spAutoFit/>
              </a:bodyPr>
              <a:lstStyle/>
              <a:p>
                <a:endParaRPr lang="en-US"/>
              </a:p>
            </p:txBody>
          </p:sp>
          <p:sp>
            <p:nvSpPr>
              <p:cNvPr id="17" name="Freeform 24"/>
              <p:cNvSpPr>
                <a:spLocks/>
              </p:cNvSpPr>
              <p:nvPr/>
            </p:nvSpPr>
            <p:spPr bwMode="auto">
              <a:xfrm flipH="1">
                <a:off x="973" y="3390"/>
                <a:ext cx="65" cy="127"/>
              </a:xfrm>
              <a:custGeom>
                <a:avLst/>
                <a:gdLst>
                  <a:gd name="T0" fmla="*/ 0 w 96"/>
                  <a:gd name="T1" fmla="*/ 0 h 48"/>
                  <a:gd name="T2" fmla="*/ 48 w 96"/>
                  <a:gd name="T3" fmla="*/ 48 h 48"/>
                  <a:gd name="T4" fmla="*/ 96 w 96"/>
                  <a:gd name="T5" fmla="*/ 0 h 48"/>
                  <a:gd name="T6" fmla="*/ 0 60000 65536"/>
                  <a:gd name="T7" fmla="*/ 0 60000 65536"/>
                  <a:gd name="T8" fmla="*/ 0 60000 65536"/>
                  <a:gd name="T9" fmla="*/ 0 w 96"/>
                  <a:gd name="T10" fmla="*/ 0 h 48"/>
                  <a:gd name="T11" fmla="*/ 96 w 96"/>
                  <a:gd name="T12" fmla="*/ 48 h 48"/>
                </a:gdLst>
                <a:ahLst/>
                <a:cxnLst>
                  <a:cxn ang="T6">
                    <a:pos x="T0" y="T1"/>
                  </a:cxn>
                  <a:cxn ang="T7">
                    <a:pos x="T2" y="T3"/>
                  </a:cxn>
                  <a:cxn ang="T8">
                    <a:pos x="T4" y="T5"/>
                  </a:cxn>
                </a:cxnLst>
                <a:rect l="T9" t="T10" r="T11" b="T12"/>
                <a:pathLst>
                  <a:path w="96" h="48">
                    <a:moveTo>
                      <a:pt x="0" y="0"/>
                    </a:moveTo>
                    <a:cubicBezTo>
                      <a:pt x="16" y="24"/>
                      <a:pt x="32" y="48"/>
                      <a:pt x="48" y="48"/>
                    </a:cubicBezTo>
                    <a:cubicBezTo>
                      <a:pt x="64" y="48"/>
                      <a:pt x="80" y="24"/>
                      <a:pt x="96" y="0"/>
                    </a:cubicBezTo>
                  </a:path>
                </a:pathLst>
              </a:custGeom>
              <a:noFill/>
              <a:ln w="38100">
                <a:solidFill>
                  <a:schemeClr val="tx1"/>
                </a:solidFill>
                <a:round/>
                <a:headEnd/>
                <a:tailEnd/>
              </a:ln>
            </p:spPr>
            <p:txBody>
              <a:bodyPr wrap="square" anchor="ctr">
                <a:spAutoFit/>
              </a:bodyPr>
              <a:lstStyle/>
              <a:p>
                <a:endParaRPr lang="en-US"/>
              </a:p>
            </p:txBody>
          </p:sp>
        </p:grpSp>
        <p:sp>
          <p:nvSpPr>
            <p:cNvPr id="18" name="Line 28"/>
            <p:cNvSpPr>
              <a:spLocks noChangeShapeType="1"/>
            </p:cNvSpPr>
            <p:nvPr/>
          </p:nvSpPr>
          <p:spPr bwMode="auto">
            <a:xfrm flipV="1">
              <a:off x="5940425" y="3581400"/>
              <a:ext cx="0" cy="685800"/>
            </a:xfrm>
            <a:prstGeom prst="line">
              <a:avLst/>
            </a:prstGeom>
            <a:noFill/>
            <a:ln w="38100">
              <a:solidFill>
                <a:schemeClr val="tx1"/>
              </a:solidFill>
              <a:round/>
              <a:headEnd/>
              <a:tailEnd type="triangle" w="med" len="med"/>
            </a:ln>
          </p:spPr>
          <p:txBody>
            <a:bodyPr anchor="ctr">
              <a:spAutoFit/>
            </a:bodyPr>
            <a:lstStyle/>
            <a:p>
              <a:endParaRPr lang="en-US"/>
            </a:p>
          </p:txBody>
        </p:sp>
        <p:sp>
          <p:nvSpPr>
            <p:cNvPr id="19" name="Line 29"/>
            <p:cNvSpPr>
              <a:spLocks noChangeShapeType="1"/>
            </p:cNvSpPr>
            <p:nvPr/>
          </p:nvSpPr>
          <p:spPr bwMode="auto">
            <a:xfrm flipV="1">
              <a:off x="5940425" y="4343400"/>
              <a:ext cx="0" cy="609600"/>
            </a:xfrm>
            <a:prstGeom prst="line">
              <a:avLst/>
            </a:prstGeom>
            <a:noFill/>
            <a:ln w="38100">
              <a:solidFill>
                <a:schemeClr val="tx1"/>
              </a:solidFill>
              <a:round/>
              <a:headEnd/>
              <a:tailEnd type="triangle" w="med" len="med"/>
            </a:ln>
          </p:spPr>
          <p:txBody>
            <a:bodyPr anchor="ctr">
              <a:spAutoFit/>
            </a:bodyPr>
            <a:lstStyle/>
            <a:p>
              <a:endParaRPr lang="en-US"/>
            </a:p>
          </p:txBody>
        </p:sp>
        <p:grpSp>
          <p:nvGrpSpPr>
            <p:cNvPr id="20" name="Group 38"/>
            <p:cNvGrpSpPr>
              <a:grpSpLocks/>
            </p:cNvGrpSpPr>
            <p:nvPr/>
          </p:nvGrpSpPr>
          <p:grpSpPr bwMode="auto">
            <a:xfrm>
              <a:off x="7464425" y="2743200"/>
              <a:ext cx="765175" cy="838200"/>
              <a:chOff x="2496" y="3784"/>
              <a:chExt cx="624" cy="683"/>
            </a:xfrm>
          </p:grpSpPr>
          <p:sp>
            <p:nvSpPr>
              <p:cNvPr id="21" name="Line 32"/>
              <p:cNvSpPr>
                <a:spLocks noChangeShapeType="1"/>
              </p:cNvSpPr>
              <p:nvPr/>
            </p:nvSpPr>
            <p:spPr bwMode="auto">
              <a:xfrm flipH="1">
                <a:off x="2512" y="3789"/>
                <a:ext cx="605" cy="671"/>
              </a:xfrm>
              <a:prstGeom prst="line">
                <a:avLst/>
              </a:prstGeom>
              <a:noFill/>
              <a:ln w="38100">
                <a:solidFill>
                  <a:schemeClr val="tx1"/>
                </a:solidFill>
                <a:round/>
                <a:headEnd/>
                <a:tailEnd/>
              </a:ln>
            </p:spPr>
            <p:txBody>
              <a:bodyPr anchor="ctr">
                <a:spAutoFit/>
              </a:bodyPr>
              <a:lstStyle/>
              <a:p>
                <a:endParaRPr lang="en-US"/>
              </a:p>
            </p:txBody>
          </p:sp>
          <p:sp>
            <p:nvSpPr>
              <p:cNvPr id="22" name="Line 33"/>
              <p:cNvSpPr>
                <a:spLocks noChangeShapeType="1"/>
              </p:cNvSpPr>
              <p:nvPr/>
            </p:nvSpPr>
            <p:spPr bwMode="auto">
              <a:xfrm>
                <a:off x="2807" y="3784"/>
                <a:ext cx="0" cy="672"/>
              </a:xfrm>
              <a:prstGeom prst="line">
                <a:avLst/>
              </a:prstGeom>
              <a:noFill/>
              <a:ln w="38100">
                <a:solidFill>
                  <a:schemeClr val="tx1"/>
                </a:solidFill>
                <a:round/>
                <a:headEnd/>
                <a:tailEnd/>
              </a:ln>
            </p:spPr>
            <p:txBody>
              <a:bodyPr wrap="none" anchor="ctr">
                <a:spAutoFit/>
              </a:bodyPr>
              <a:lstStyle/>
              <a:p>
                <a:endParaRPr lang="en-US"/>
              </a:p>
            </p:txBody>
          </p:sp>
          <p:sp>
            <p:nvSpPr>
              <p:cNvPr id="23" name="Line 34"/>
              <p:cNvSpPr>
                <a:spLocks noChangeShapeType="1"/>
              </p:cNvSpPr>
              <p:nvPr/>
            </p:nvSpPr>
            <p:spPr bwMode="auto">
              <a:xfrm>
                <a:off x="2508" y="3795"/>
                <a:ext cx="600" cy="672"/>
              </a:xfrm>
              <a:prstGeom prst="line">
                <a:avLst/>
              </a:prstGeom>
              <a:noFill/>
              <a:ln w="38100">
                <a:solidFill>
                  <a:schemeClr val="tx1"/>
                </a:solidFill>
                <a:round/>
                <a:headEnd/>
                <a:tailEnd/>
              </a:ln>
            </p:spPr>
            <p:txBody>
              <a:bodyPr anchor="ctr">
                <a:spAutoFit/>
              </a:bodyPr>
              <a:lstStyle/>
              <a:p>
                <a:endParaRPr lang="en-US"/>
              </a:p>
            </p:txBody>
          </p:sp>
          <p:sp>
            <p:nvSpPr>
              <p:cNvPr id="24" name="Line 35"/>
              <p:cNvSpPr>
                <a:spLocks noChangeShapeType="1"/>
              </p:cNvSpPr>
              <p:nvPr/>
            </p:nvSpPr>
            <p:spPr bwMode="auto">
              <a:xfrm>
                <a:off x="2496" y="4128"/>
                <a:ext cx="624" cy="0"/>
              </a:xfrm>
              <a:prstGeom prst="line">
                <a:avLst/>
              </a:prstGeom>
              <a:noFill/>
              <a:ln w="38100">
                <a:solidFill>
                  <a:schemeClr val="tx1"/>
                </a:solidFill>
                <a:round/>
                <a:headEnd/>
                <a:tailEnd/>
              </a:ln>
            </p:spPr>
            <p:txBody>
              <a:bodyPr anchor="ctr">
                <a:spAutoFit/>
              </a:bodyPr>
              <a:lstStyle/>
              <a:p>
                <a:endParaRPr lang="en-US"/>
              </a:p>
            </p:txBody>
          </p:sp>
          <p:sp>
            <p:nvSpPr>
              <p:cNvPr id="25" name="Oval 31"/>
              <p:cNvSpPr>
                <a:spLocks noChangeAspect="1" noChangeArrowheads="1"/>
              </p:cNvSpPr>
              <p:nvPr/>
            </p:nvSpPr>
            <p:spPr bwMode="auto">
              <a:xfrm>
                <a:off x="2738" y="4023"/>
                <a:ext cx="142" cy="194"/>
              </a:xfrm>
              <a:prstGeom prst="ellipse">
                <a:avLst/>
              </a:prstGeom>
              <a:solidFill>
                <a:schemeClr val="bg1">
                  <a:lumMod val="50000"/>
                </a:schemeClr>
              </a:solidFill>
              <a:ln w="38100">
                <a:solidFill>
                  <a:schemeClr val="tx1"/>
                </a:solidFill>
                <a:round/>
                <a:headEnd/>
                <a:tailEnd/>
              </a:ln>
            </p:spPr>
            <p:txBody>
              <a:bodyPr wrap="square" anchor="ctr">
                <a:spAutoFit/>
              </a:bodyPr>
              <a:lstStyle/>
              <a:p>
                <a:endParaRPr lang="en-US"/>
              </a:p>
            </p:txBody>
          </p:sp>
        </p:grpSp>
        <p:sp>
          <p:nvSpPr>
            <p:cNvPr id="26" name="Line 39"/>
            <p:cNvSpPr>
              <a:spLocks noChangeShapeType="1"/>
            </p:cNvSpPr>
            <p:nvPr/>
          </p:nvSpPr>
          <p:spPr bwMode="auto">
            <a:xfrm flipH="1">
              <a:off x="6003925" y="3429000"/>
              <a:ext cx="1460500" cy="795338"/>
            </a:xfrm>
            <a:prstGeom prst="line">
              <a:avLst/>
            </a:prstGeom>
            <a:noFill/>
            <a:ln w="38100">
              <a:solidFill>
                <a:schemeClr val="tx1"/>
              </a:solidFill>
              <a:prstDash val="dash"/>
              <a:round/>
              <a:headEnd/>
              <a:tailEnd type="triangle" w="med" len="med"/>
            </a:ln>
          </p:spPr>
          <p:txBody>
            <a:bodyPr anchor="ctr">
              <a:spAutoFit/>
            </a:bodyPr>
            <a:lstStyle/>
            <a:p>
              <a:endParaRPr lang="en-US"/>
            </a:p>
          </p:txBody>
        </p:sp>
        <p:sp>
          <p:nvSpPr>
            <p:cNvPr id="27" name="Line 40"/>
            <p:cNvSpPr>
              <a:spLocks noChangeShapeType="1"/>
            </p:cNvSpPr>
            <p:nvPr/>
          </p:nvSpPr>
          <p:spPr bwMode="auto">
            <a:xfrm flipH="1">
              <a:off x="5992813" y="3505200"/>
              <a:ext cx="1776412" cy="1401763"/>
            </a:xfrm>
            <a:prstGeom prst="line">
              <a:avLst/>
            </a:prstGeom>
            <a:noFill/>
            <a:ln w="38100">
              <a:solidFill>
                <a:schemeClr val="tx1"/>
              </a:solidFill>
              <a:prstDash val="dash"/>
              <a:round/>
              <a:headEnd/>
              <a:tailEnd type="triangle" w="med" len="med"/>
            </a:ln>
          </p:spPr>
          <p:txBody>
            <a:bodyPr wrap="none" anchor="ctr">
              <a:spAutoFit/>
            </a:bodyPr>
            <a:lstStyle/>
            <a:p>
              <a:endParaRPr lang="en-US"/>
            </a:p>
          </p:txBody>
        </p:sp>
      </p:grpSp>
      <p:graphicFrame>
        <p:nvGraphicFramePr>
          <p:cNvPr id="29" name="Object 28"/>
          <p:cNvGraphicFramePr>
            <a:graphicFrameLocks noChangeAspect="1"/>
          </p:cNvGraphicFramePr>
          <p:nvPr>
            <p:extLst>
              <p:ext uri="{D42A27DB-BD31-4B8C-83A1-F6EECF244321}">
                <p14:modId xmlns:p14="http://schemas.microsoft.com/office/powerpoint/2010/main" val="82611171"/>
              </p:ext>
            </p:extLst>
          </p:nvPr>
        </p:nvGraphicFramePr>
        <p:xfrm>
          <a:off x="839670" y="1504950"/>
          <a:ext cx="4071928" cy="1908810"/>
        </p:xfrm>
        <a:graphic>
          <a:graphicData uri="http://schemas.openxmlformats.org/presentationml/2006/ole">
            <mc:AlternateContent xmlns:mc="http://schemas.openxmlformats.org/markup-compatibility/2006">
              <mc:Choice xmlns:v="urn:schemas-microsoft-com:vml" Requires="v">
                <p:oleObj spid="_x0000_s16585" name="Equation" r:id="rId3" imgW="2438280" imgH="1143000" progId="Equation.3">
                  <p:embed/>
                </p:oleObj>
              </mc:Choice>
              <mc:Fallback>
                <p:oleObj name="Equation" r:id="rId3" imgW="2438280" imgH="1143000" progId="Equation.3">
                  <p:embed/>
                  <p:pic>
                    <p:nvPicPr>
                      <p:cNvPr id="0" name="Picture 16"/>
                      <p:cNvPicPr>
                        <a:picLocks noChangeAspect="1" noChangeArrowheads="1"/>
                      </p:cNvPicPr>
                      <p:nvPr/>
                    </p:nvPicPr>
                    <p:blipFill>
                      <a:blip r:embed="rId4"/>
                      <a:srcRect/>
                      <a:stretch>
                        <a:fillRect/>
                      </a:stretch>
                    </p:blipFill>
                    <p:spPr bwMode="auto">
                      <a:xfrm>
                        <a:off x="839670" y="1504950"/>
                        <a:ext cx="4071928" cy="19088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
          </p:nvPr>
        </p:nvSpPr>
        <p:spPr/>
        <p:txBody>
          <a:bodyPr/>
          <a:lstStyle/>
          <a:p>
            <a:fld id="{878FC6C6-EB77-4A33-8CE7-3A064FF17C51}" type="slidenum">
              <a:rPr lang="en-US" smtClean="0"/>
              <a:pPr/>
              <a:t>39</a:t>
            </a:fld>
            <a:r>
              <a:rPr lang="en-US" dirty="0" smtClean="0"/>
              <a:t> of 48</a:t>
            </a:r>
            <a:endParaRPr lang="en-US" dirty="0"/>
          </a:p>
        </p:txBody>
      </p:sp>
    </p:spTree>
    <p:extLst>
      <p:ext uri="{BB962C8B-B14F-4D97-AF65-F5344CB8AC3E}">
        <p14:creationId xmlns:p14="http://schemas.microsoft.com/office/powerpoint/2010/main" val="267846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85000" lnSpcReduction="20000"/>
          </a:bodyPr>
          <a:lstStyle/>
          <a:p>
            <a:r>
              <a:rPr lang="en-US" dirty="0" smtClean="0"/>
              <a:t>Generalizing from Durer’s wood cut showing perspective projection</a:t>
            </a:r>
          </a:p>
          <a:p>
            <a:endParaRPr lang="en-US" dirty="0"/>
          </a:p>
          <a:p>
            <a:endParaRPr lang="en-US" dirty="0" smtClean="0"/>
          </a:p>
          <a:p>
            <a:endParaRPr lang="en-US" dirty="0"/>
          </a:p>
          <a:p>
            <a:endParaRPr lang="en-US" dirty="0" smtClean="0"/>
          </a:p>
          <a:p>
            <a:endParaRPr lang="en-US" sz="3000" dirty="0"/>
          </a:p>
          <a:p>
            <a:endParaRPr lang="en-US" sz="3000" dirty="0" smtClean="0"/>
          </a:p>
          <a:p>
            <a:endParaRPr lang="en-US" sz="3000" dirty="0"/>
          </a:p>
          <a:p>
            <a:r>
              <a:rPr lang="en-US" dirty="0" smtClean="0"/>
              <a:t>Durer: Record string intersection from center of projection(eye) to the object as points on a 2D plane</a:t>
            </a:r>
          </a:p>
          <a:p>
            <a:r>
              <a:rPr lang="en-US" dirty="0" smtClean="0"/>
              <a:t>Points created are perspective projection of 3D object onto 2D plane</a:t>
            </a:r>
          </a:p>
        </p:txBody>
      </p:sp>
      <p:sp>
        <p:nvSpPr>
          <p:cNvPr id="5" name="Footer Placeholder 4"/>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Origins of Ray Tracing</a:t>
            </a:r>
            <a:endParaRPr lang="en-US" dirty="0"/>
          </a:p>
        </p:txBody>
      </p:sp>
      <p:pic>
        <p:nvPicPr>
          <p:cNvPr id="4" name="Picture 20" descr="durer1"/>
          <p:cNvPicPr>
            <a:picLocks noChangeAspect="1" noChangeArrowheads="1"/>
          </p:cNvPicPr>
          <p:nvPr/>
        </p:nvPicPr>
        <p:blipFill>
          <a:blip r:embed="rId2" cstate="print"/>
          <a:srcRect/>
          <a:stretch>
            <a:fillRect/>
          </a:stretch>
        </p:blipFill>
        <p:spPr bwMode="auto">
          <a:xfrm>
            <a:off x="2743200" y="1374553"/>
            <a:ext cx="3148965" cy="2263997"/>
          </a:xfrm>
          <a:prstGeom prst="rect">
            <a:avLst/>
          </a:prstGeom>
          <a:noFill/>
          <a:ln w="9525">
            <a:noFill/>
            <a:miter lim="800000"/>
            <a:headEnd/>
            <a:tailEnd/>
          </a:ln>
        </p:spPr>
      </p:pic>
      <p:sp>
        <p:nvSpPr>
          <p:cNvPr id="6" name="Slide Number Placeholder 5"/>
          <p:cNvSpPr>
            <a:spLocks noGrp="1"/>
          </p:cNvSpPr>
          <p:nvPr>
            <p:ph type="sldNum" sz="quarter" idx="4"/>
          </p:nvPr>
        </p:nvSpPr>
        <p:spPr/>
        <p:txBody>
          <a:bodyPr/>
          <a:lstStyle/>
          <a:p>
            <a:fld id="{878FC6C6-EB77-4A33-8CE7-3A064FF17C51}" type="slidenum">
              <a:rPr lang="en-US" smtClean="0"/>
              <a:pPr/>
              <a:t>4</a:t>
            </a:fld>
            <a:r>
              <a:rPr lang="en-US" dirty="0" smtClean="0"/>
              <a:t> of 48</a:t>
            </a:r>
            <a:endParaRPr lang="en-US" dirty="0"/>
          </a:p>
        </p:txBody>
      </p:sp>
    </p:spTree>
    <p:extLst>
      <p:ext uri="{BB962C8B-B14F-4D97-AF65-F5344CB8AC3E}">
        <p14:creationId xmlns:p14="http://schemas.microsoft.com/office/powerpoint/2010/main" val="345089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ppt_w*0.7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978836" y="1428750"/>
            <a:ext cx="3879164" cy="2571750"/>
            <a:chOff x="1910736" y="1027662"/>
            <a:chExt cx="4610100" cy="4075113"/>
          </a:xfrm>
        </p:grpSpPr>
        <p:pic>
          <p:nvPicPr>
            <p:cNvPr id="28" name="Picture 5124" descr="slide35"/>
            <p:cNvPicPr>
              <a:picLocks noChangeAspect="1" noChangeArrowheads="1"/>
            </p:cNvPicPr>
            <p:nvPr/>
          </p:nvPicPr>
          <p:blipFill>
            <a:blip r:embed="rId3" cstate="print"/>
            <a:srcRect t="43660" r="32001" b="21669"/>
            <a:stretch>
              <a:fillRect/>
            </a:stretch>
          </p:blipFill>
          <p:spPr bwMode="auto">
            <a:xfrm>
              <a:off x="1910736" y="1027662"/>
              <a:ext cx="4610100" cy="4075113"/>
            </a:xfrm>
            <a:prstGeom prst="rect">
              <a:avLst/>
            </a:prstGeom>
            <a:noFill/>
            <a:ln w="9525">
              <a:noFill/>
              <a:miter lim="800000"/>
              <a:headEnd/>
              <a:tailEnd/>
            </a:ln>
          </p:spPr>
        </p:pic>
        <p:sp>
          <p:nvSpPr>
            <p:cNvPr id="30" name="Text Box 5131"/>
            <p:cNvSpPr txBox="1">
              <a:spLocks noChangeArrowheads="1"/>
            </p:cNvSpPr>
            <p:nvPr/>
          </p:nvSpPr>
          <p:spPr bwMode="auto">
            <a:xfrm>
              <a:off x="2083490" y="3563288"/>
              <a:ext cx="1139602" cy="487694"/>
            </a:xfrm>
            <a:prstGeom prst="rect">
              <a:avLst/>
            </a:prstGeom>
            <a:noFill/>
            <a:ln w="28575">
              <a:noFill/>
              <a:miter lim="800000"/>
              <a:headEnd/>
              <a:tailEnd/>
            </a:ln>
          </p:spPr>
          <p:txBody>
            <a:bodyPr wrap="none">
              <a:spAutoFit/>
            </a:bodyPr>
            <a:lstStyle/>
            <a:p>
              <a:pPr>
                <a:buFontTx/>
                <a:buNone/>
              </a:pPr>
              <a:r>
                <a:rPr lang="en-US" altLang="zh-TW" sz="1400" dirty="0">
                  <a:ea typeface="新細明體" pitchFamily="18" charset="-120"/>
                </a:rPr>
                <a:t>medium 1</a:t>
              </a:r>
            </a:p>
          </p:txBody>
        </p:sp>
        <p:sp>
          <p:nvSpPr>
            <p:cNvPr id="31" name="Text Box 5132"/>
            <p:cNvSpPr txBox="1">
              <a:spLocks noChangeArrowheads="1"/>
            </p:cNvSpPr>
            <p:nvPr/>
          </p:nvSpPr>
          <p:spPr bwMode="auto">
            <a:xfrm>
              <a:off x="4166326" y="3744404"/>
              <a:ext cx="1139602" cy="487694"/>
            </a:xfrm>
            <a:prstGeom prst="rect">
              <a:avLst/>
            </a:prstGeom>
            <a:noFill/>
            <a:ln w="28575">
              <a:noFill/>
              <a:miter lim="800000"/>
              <a:headEnd/>
              <a:tailEnd/>
            </a:ln>
          </p:spPr>
          <p:txBody>
            <a:bodyPr wrap="none">
              <a:spAutoFit/>
            </a:bodyPr>
            <a:lstStyle/>
            <a:p>
              <a:pPr>
                <a:buFontTx/>
                <a:buNone/>
              </a:pPr>
              <a:r>
                <a:rPr lang="en-US" altLang="zh-TW" sz="1400" dirty="0">
                  <a:ea typeface="新細明體" pitchFamily="18" charset="-120"/>
                </a:rPr>
                <a:t>medium 2</a:t>
              </a:r>
            </a:p>
          </p:txBody>
        </p:sp>
        <p:sp>
          <p:nvSpPr>
            <p:cNvPr id="32" name="Rectangle 5134"/>
            <p:cNvSpPr>
              <a:spLocks noChangeArrowheads="1"/>
            </p:cNvSpPr>
            <p:nvPr/>
          </p:nvSpPr>
          <p:spPr bwMode="auto">
            <a:xfrm>
              <a:off x="5794714" y="4232098"/>
              <a:ext cx="177800" cy="585232"/>
            </a:xfrm>
            <a:prstGeom prst="rect">
              <a:avLst/>
            </a:prstGeom>
            <a:solidFill>
              <a:schemeClr val="bg1"/>
            </a:solidFill>
            <a:ln w="19050">
              <a:noFill/>
              <a:miter lim="800000"/>
              <a:headEnd/>
              <a:tailEnd/>
            </a:ln>
          </p:spPr>
          <p:txBody>
            <a:bodyPr anchor="ctr">
              <a:spAutoFit/>
            </a:bodyPr>
            <a:lstStyle/>
            <a:p>
              <a:endParaRPr lang="en-US"/>
            </a:p>
          </p:txBody>
        </p:sp>
      </p:grpSp>
      <p:sp>
        <p:nvSpPr>
          <p:cNvPr id="5" name="Content Placeholder 4"/>
          <p:cNvSpPr>
            <a:spLocks noGrp="1"/>
          </p:cNvSpPr>
          <p:nvPr>
            <p:ph sz="quarter" idx="1"/>
          </p:nvPr>
        </p:nvSpPr>
        <p:spPr>
          <a:xfrm>
            <a:off x="457200" y="914401"/>
            <a:ext cx="8229600" cy="3829049"/>
          </a:xfrm>
        </p:spPr>
        <p:txBody>
          <a:bodyPr>
            <a:noAutofit/>
          </a:bodyPr>
          <a:lstStyle/>
          <a:p>
            <a:pPr marL="0" indent="0">
              <a:lnSpc>
                <a:spcPct val="90000"/>
              </a:lnSpc>
              <a:spcBef>
                <a:spcPct val="20000"/>
              </a:spcBef>
              <a:buNone/>
            </a:pPr>
            <a:r>
              <a:rPr lang="en-US" altLang="zh-TW" sz="1800" dirty="0" smtClean="0">
                <a:solidFill>
                  <a:srgbClr val="0070C0"/>
                </a:solidFill>
                <a:ea typeface="新細明體" pitchFamily="18" charset="-120"/>
              </a:rPr>
              <a:t>Refractive transparency</a:t>
            </a:r>
          </a:p>
          <a:p>
            <a:pPr marL="342900" indent="-342900">
              <a:lnSpc>
                <a:spcPct val="90000"/>
              </a:lnSpc>
              <a:spcBef>
                <a:spcPct val="20000"/>
              </a:spcBef>
            </a:pPr>
            <a:r>
              <a:rPr lang="en-US" altLang="zh-TW" sz="2000" dirty="0">
                <a:ea typeface="新細明體" pitchFamily="18" charset="-120"/>
              </a:rPr>
              <a:t>We model the way light bends at interfaces with Snell’s Law</a:t>
            </a:r>
          </a:p>
          <a:p>
            <a:pPr marL="342900" indent="-342900">
              <a:lnSpc>
                <a:spcPct val="90000"/>
              </a:lnSpc>
              <a:spcBef>
                <a:spcPct val="20000"/>
              </a:spcBef>
              <a:buNone/>
            </a:pPr>
            <a:endParaRPr lang="en-US" altLang="zh-TW" sz="2000" dirty="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Transparent Surfaces (2/2)</a:t>
            </a:r>
            <a:endParaRPr lang="en-US" dirty="0"/>
          </a:p>
        </p:txBody>
      </p:sp>
      <p:graphicFrame>
        <p:nvGraphicFramePr>
          <p:cNvPr id="29" name="Object 5128"/>
          <p:cNvGraphicFramePr>
            <a:graphicFrameLocks noChangeAspect="1"/>
          </p:cNvGraphicFramePr>
          <p:nvPr>
            <p:extLst>
              <p:ext uri="{D42A27DB-BD31-4B8C-83A1-F6EECF244321}">
                <p14:modId xmlns:p14="http://schemas.microsoft.com/office/powerpoint/2010/main" val="4099130911"/>
              </p:ext>
            </p:extLst>
          </p:nvPr>
        </p:nvGraphicFramePr>
        <p:xfrm>
          <a:off x="533401" y="3363161"/>
          <a:ext cx="3505200" cy="1352550"/>
        </p:xfrm>
        <a:graphic>
          <a:graphicData uri="http://schemas.openxmlformats.org/presentationml/2006/ole">
            <mc:AlternateContent xmlns:mc="http://schemas.openxmlformats.org/markup-compatibility/2006">
              <mc:Choice xmlns:v="urn:schemas-microsoft-com:vml" Requires="v">
                <p:oleObj spid="_x0000_s17606" name="Equation" r:id="rId4" imgW="2336800" imgH="901700" progId="Equation.3">
                  <p:embed/>
                </p:oleObj>
              </mc:Choice>
              <mc:Fallback>
                <p:oleObj name="Equation" r:id="rId4" imgW="2336800" imgH="901700" progId="Equation.3">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3363161"/>
                        <a:ext cx="3505200"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33"/>
          <p:cNvSpPr/>
          <p:nvPr/>
        </p:nvSpPr>
        <p:spPr>
          <a:xfrm>
            <a:off x="4918418" y="2913534"/>
            <a:ext cx="110782" cy="1154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4838700" y="2824898"/>
            <a:ext cx="266700" cy="307777"/>
          </a:xfrm>
          <a:prstGeom prst="rect">
            <a:avLst/>
          </a:prstGeom>
          <a:noFill/>
        </p:spPr>
        <p:txBody>
          <a:bodyPr wrap="square" rtlCol="0">
            <a:spAutoFit/>
          </a:bodyPr>
          <a:lstStyle/>
          <a:p>
            <a:r>
              <a:rPr lang="en-US" sz="1400" i="1" dirty="0" smtClean="0"/>
              <a:t>r</a:t>
            </a:r>
            <a:endParaRPr lang="en-US" sz="1400" i="1" dirty="0"/>
          </a:p>
        </p:txBody>
      </p:sp>
      <p:sp>
        <p:nvSpPr>
          <p:cNvPr id="7" name="Slide Number Placeholder 6"/>
          <p:cNvSpPr>
            <a:spLocks noGrp="1"/>
          </p:cNvSpPr>
          <p:nvPr>
            <p:ph type="sldNum" sz="quarter" idx="4"/>
          </p:nvPr>
        </p:nvSpPr>
        <p:spPr/>
        <p:txBody>
          <a:bodyPr/>
          <a:lstStyle/>
          <a:p>
            <a:fld id="{878FC6C6-EB77-4A33-8CE7-3A064FF17C51}" type="slidenum">
              <a:rPr lang="en-US" smtClean="0"/>
              <a:pPr/>
              <a:t>40</a:t>
            </a:fld>
            <a:r>
              <a:rPr lang="en-US" dirty="0" smtClean="0"/>
              <a:t> of 48</a:t>
            </a:r>
            <a:endParaRPr lang="en-US" dirty="0"/>
          </a:p>
        </p:txBody>
      </p:sp>
    </p:spTree>
    <p:extLst>
      <p:ext uri="{BB962C8B-B14F-4D97-AF65-F5344CB8AC3E}">
        <p14:creationId xmlns:p14="http://schemas.microsoft.com/office/powerpoint/2010/main" val="136330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4191000" cy="3829049"/>
          </a:xfrm>
        </p:spPr>
        <p:txBody>
          <a:bodyPr>
            <a:noAutofit/>
          </a:bodyPr>
          <a:lstStyle/>
          <a:p>
            <a:pPr marL="0" indent="0">
              <a:lnSpc>
                <a:spcPct val="90000"/>
              </a:lnSpc>
              <a:spcBef>
                <a:spcPct val="20000"/>
              </a:spcBef>
              <a:buNone/>
            </a:pPr>
            <a:r>
              <a:rPr lang="en-US" altLang="zh-TW" sz="1800" dirty="0" smtClean="0">
                <a:solidFill>
                  <a:srgbClr val="0070C0"/>
                </a:solidFill>
                <a:ea typeface="新細明體" pitchFamily="18" charset="-120"/>
              </a:rPr>
              <a:t>Sampling</a:t>
            </a:r>
          </a:p>
          <a:p>
            <a:r>
              <a:rPr lang="en-US" sz="2000" dirty="0"/>
              <a:t>In </a:t>
            </a:r>
            <a:r>
              <a:rPr lang="en-US" sz="2000" dirty="0" smtClean="0"/>
              <a:t>both the </a:t>
            </a:r>
            <a:r>
              <a:rPr lang="en-US" sz="2000" dirty="0"/>
              <a:t>examples and in your </a:t>
            </a:r>
            <a:r>
              <a:rPr lang="en-US" sz="2000" dirty="0" smtClean="0"/>
              <a:t>assignments </a:t>
            </a:r>
            <a:r>
              <a:rPr lang="en-US" sz="2000" dirty="0"/>
              <a:t>we sample once per </a:t>
            </a:r>
            <a:r>
              <a:rPr lang="en-US" sz="2000" dirty="0" smtClean="0"/>
              <a:t>pixel. </a:t>
            </a:r>
            <a:r>
              <a:rPr lang="en-US" dirty="0" smtClean="0"/>
              <a:t>This generates</a:t>
            </a:r>
            <a:r>
              <a:rPr lang="en-US" sz="2000" dirty="0" smtClean="0"/>
              <a:t> </a:t>
            </a:r>
            <a:r>
              <a:rPr lang="en-US" sz="2000" dirty="0"/>
              <a:t>images similar to </a:t>
            </a:r>
            <a:r>
              <a:rPr lang="en-US" dirty="0" smtClean="0"/>
              <a:t>this:</a:t>
            </a:r>
          </a:p>
          <a:p>
            <a:endParaRPr lang="en-US" sz="2000" dirty="0"/>
          </a:p>
          <a:p>
            <a:r>
              <a:rPr lang="en-US" sz="2000" dirty="0"/>
              <a:t>We have a </a:t>
            </a:r>
            <a:r>
              <a:rPr lang="en-US" sz="2000" dirty="0" smtClean="0"/>
              <a:t>clear case </a:t>
            </a:r>
            <a:r>
              <a:rPr lang="en-US" sz="2000" dirty="0"/>
              <a:t>of the </a:t>
            </a:r>
            <a:r>
              <a:rPr lang="en-US" sz="2000" dirty="0" err="1" smtClean="0"/>
              <a:t>jaggies</a:t>
            </a:r>
            <a:endParaRPr lang="en-US" sz="2000" dirty="0"/>
          </a:p>
          <a:p>
            <a:r>
              <a:rPr lang="en-US" sz="2000" dirty="0"/>
              <a:t>Can we do better?</a:t>
            </a:r>
          </a:p>
          <a:p>
            <a:pPr marL="342900" indent="-342900">
              <a:lnSpc>
                <a:spcPct val="90000"/>
              </a:lnSpc>
              <a:spcBef>
                <a:spcPct val="20000"/>
              </a:spcBef>
              <a:buNone/>
            </a:pPr>
            <a:endParaRPr lang="en-US" altLang="zh-TW" sz="2000" dirty="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Choosing Samples (1/2)</a:t>
            </a:r>
            <a:endParaRPr lang="en-US" dirty="0"/>
          </a:p>
        </p:txBody>
      </p:sp>
      <p:pic>
        <p:nvPicPr>
          <p:cNvPr id="12" name="Content Placeholder 3" descr="chess_lars.png"/>
          <p:cNvPicPr>
            <a:picLocks noChangeAspect="1"/>
          </p:cNvPicPr>
          <p:nvPr/>
        </p:nvPicPr>
        <p:blipFill>
          <a:blip r:embed="rId2" cstate="print"/>
          <a:srcRect/>
          <a:stretch>
            <a:fillRect/>
          </a:stretch>
        </p:blipFill>
        <p:spPr>
          <a:xfrm>
            <a:off x="5105400" y="819150"/>
            <a:ext cx="3614885" cy="3614885"/>
          </a:xfrm>
          <a:prstGeom prst="rect">
            <a:avLst/>
          </a:prstGeom>
        </p:spPr>
      </p:pic>
      <p:sp>
        <p:nvSpPr>
          <p:cNvPr id="4" name="Slide Number Placeholder 3"/>
          <p:cNvSpPr>
            <a:spLocks noGrp="1"/>
          </p:cNvSpPr>
          <p:nvPr>
            <p:ph type="sldNum" sz="quarter" idx="4"/>
          </p:nvPr>
        </p:nvSpPr>
        <p:spPr/>
        <p:txBody>
          <a:bodyPr/>
          <a:lstStyle/>
          <a:p>
            <a:fld id="{878FC6C6-EB77-4A33-8CE7-3A064FF17C51}" type="slidenum">
              <a:rPr lang="en-US" smtClean="0"/>
              <a:pPr/>
              <a:t>41</a:t>
            </a:fld>
            <a:r>
              <a:rPr lang="en-US" dirty="0" smtClean="0"/>
              <a:t> of 48</a:t>
            </a:r>
            <a:endParaRPr lang="en-US" dirty="0"/>
          </a:p>
        </p:txBody>
      </p:sp>
    </p:spTree>
    <p:extLst>
      <p:ext uri="{BB962C8B-B14F-4D97-AF65-F5344CB8AC3E}">
        <p14:creationId xmlns:p14="http://schemas.microsoft.com/office/powerpoint/2010/main" val="10651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rmAutofit/>
          </a:bodyPr>
          <a:lstStyle/>
          <a:p>
            <a:pPr marL="342900" indent="-342900">
              <a:lnSpc>
                <a:spcPct val="90000"/>
              </a:lnSpc>
              <a:spcBef>
                <a:spcPct val="20000"/>
              </a:spcBef>
            </a:pPr>
            <a:r>
              <a:rPr lang="en-US" altLang="zh-TW" sz="1400" dirty="0" smtClean="0">
                <a:ea typeface="新細明體" pitchFamily="18" charset="-120"/>
              </a:rPr>
              <a:t>In </a:t>
            </a:r>
            <a:r>
              <a:rPr lang="en-US" altLang="zh-TW" sz="1400" dirty="0">
                <a:ea typeface="新細明體" pitchFamily="18" charset="-120"/>
              </a:rPr>
              <a:t>the simplest case, </a:t>
            </a:r>
            <a:r>
              <a:rPr lang="en-US" altLang="zh-TW" sz="1400" dirty="0" smtClean="0">
                <a:ea typeface="新細明體" pitchFamily="18" charset="-120"/>
              </a:rPr>
              <a:t>sample </a:t>
            </a:r>
            <a:r>
              <a:rPr lang="en-US" altLang="zh-TW" sz="1400" dirty="0">
                <a:ea typeface="新細明體" pitchFamily="18" charset="-120"/>
              </a:rPr>
              <a:t>points </a:t>
            </a:r>
            <a:r>
              <a:rPr lang="en-US" altLang="zh-TW" sz="1400" dirty="0" smtClean="0">
                <a:ea typeface="新細明體" pitchFamily="18" charset="-120"/>
              </a:rPr>
              <a:t>are chosen at </a:t>
            </a:r>
            <a:r>
              <a:rPr lang="en-US" altLang="zh-TW" sz="1400" dirty="0">
                <a:ea typeface="新細明體" pitchFamily="18" charset="-120"/>
              </a:rPr>
              <a:t>pixel centers</a:t>
            </a:r>
          </a:p>
          <a:p>
            <a:pPr marL="342900" indent="-342900">
              <a:lnSpc>
                <a:spcPct val="90000"/>
              </a:lnSpc>
              <a:spcBef>
                <a:spcPct val="20000"/>
              </a:spcBef>
            </a:pPr>
            <a:r>
              <a:rPr lang="en-US" altLang="zh-TW" sz="1400" dirty="0">
                <a:ea typeface="新細明體" pitchFamily="18" charset="-120"/>
              </a:rPr>
              <a:t>For better results, </a:t>
            </a:r>
            <a:r>
              <a:rPr lang="en-US" altLang="zh-TW" sz="1400" dirty="0" smtClean="0">
                <a:ea typeface="新細明體" pitchFamily="18" charset="-120"/>
              </a:rPr>
              <a:t> </a:t>
            </a:r>
            <a:r>
              <a:rPr lang="en-US" altLang="zh-TW" sz="1400" i="1" dirty="0" err="1" smtClean="0">
                <a:ea typeface="新細明體" pitchFamily="18" charset="-120"/>
              </a:rPr>
              <a:t>supersamples</a:t>
            </a:r>
            <a:r>
              <a:rPr lang="en-US" altLang="zh-TW" sz="1400" i="1" dirty="0" smtClean="0">
                <a:ea typeface="新細明體" pitchFamily="18" charset="-120"/>
              </a:rPr>
              <a:t> </a:t>
            </a:r>
            <a:r>
              <a:rPr lang="en-US" altLang="zh-TW" sz="1400" dirty="0" smtClean="0">
                <a:ea typeface="新細明體" pitchFamily="18" charset="-120"/>
              </a:rPr>
              <a:t>can be chosen </a:t>
            </a:r>
            <a:r>
              <a:rPr lang="en-US" altLang="zh-TW" sz="1400" i="1" dirty="0">
                <a:ea typeface="新細明體" pitchFamily="18" charset="-120"/>
              </a:rPr>
              <a:t>(called </a:t>
            </a:r>
            <a:r>
              <a:rPr lang="en-US" altLang="zh-TW" sz="1400" i="1" dirty="0" err="1">
                <a:ea typeface="新細明體" pitchFamily="18" charset="-120"/>
              </a:rPr>
              <a:t>supersampling</a:t>
            </a:r>
            <a:r>
              <a:rPr lang="en-US" altLang="zh-TW" sz="1400" i="1" dirty="0">
                <a:ea typeface="新細明體" pitchFamily="18" charset="-120"/>
              </a:rPr>
              <a:t>)</a:t>
            </a:r>
            <a:endParaRPr lang="en-US" altLang="zh-TW" sz="1400" dirty="0">
              <a:ea typeface="新細明體" pitchFamily="18" charset="-120"/>
            </a:endParaRPr>
          </a:p>
          <a:p>
            <a:pPr marL="742950" lvl="1" indent="-285750">
              <a:lnSpc>
                <a:spcPct val="90000"/>
              </a:lnSpc>
              <a:spcBef>
                <a:spcPct val="20000"/>
              </a:spcBef>
            </a:pPr>
            <a:r>
              <a:rPr lang="en-US" altLang="zh-TW" sz="1200" dirty="0">
                <a:ea typeface="新細明體" pitchFamily="18" charset="-120"/>
              </a:rPr>
              <a:t>e.g., at corners </a:t>
            </a:r>
            <a:r>
              <a:rPr lang="en-US" altLang="zh-TW" sz="1200" dirty="0" smtClean="0">
                <a:ea typeface="新細明體" pitchFamily="18" charset="-120"/>
              </a:rPr>
              <a:t>of pixel as well as at </a:t>
            </a:r>
            <a:r>
              <a:rPr lang="en-US" altLang="zh-TW" sz="1200" dirty="0">
                <a:ea typeface="新細明體" pitchFamily="18" charset="-120"/>
              </a:rPr>
              <a:t>center</a:t>
            </a:r>
          </a:p>
          <a:p>
            <a:pPr marL="342900" indent="-342900">
              <a:lnSpc>
                <a:spcPct val="90000"/>
              </a:lnSpc>
              <a:spcBef>
                <a:spcPct val="20000"/>
              </a:spcBef>
            </a:pPr>
            <a:r>
              <a:rPr lang="en-US" altLang="zh-TW" sz="1400" dirty="0">
                <a:ea typeface="新細明體" pitchFamily="18" charset="-120"/>
              </a:rPr>
              <a:t>Even better techniques do </a:t>
            </a:r>
            <a:r>
              <a:rPr lang="en-US" altLang="zh-TW" sz="1400" i="1" dirty="0">
                <a:ea typeface="新細明體" pitchFamily="18" charset="-120"/>
              </a:rPr>
              <a:t>adaptive sampling</a:t>
            </a:r>
            <a:r>
              <a:rPr lang="en-US" altLang="zh-TW" sz="1400" dirty="0">
                <a:ea typeface="新細明體" pitchFamily="18" charset="-120"/>
              </a:rPr>
              <a:t>: increase sample density in areas of rapid change (in geometry or lighting)</a:t>
            </a:r>
          </a:p>
          <a:p>
            <a:pPr marL="342900" indent="-342900">
              <a:lnSpc>
                <a:spcPct val="90000"/>
              </a:lnSpc>
              <a:spcBef>
                <a:spcPct val="20000"/>
              </a:spcBef>
            </a:pPr>
            <a:r>
              <a:rPr lang="en-US" altLang="zh-TW" sz="1400" dirty="0">
                <a:ea typeface="新細明體" pitchFamily="18" charset="-120"/>
              </a:rPr>
              <a:t>With </a:t>
            </a:r>
            <a:r>
              <a:rPr lang="en-US" altLang="zh-TW" sz="1400" i="1" dirty="0">
                <a:ea typeface="新細明體" pitchFamily="18" charset="-120"/>
              </a:rPr>
              <a:t>stochastic sampling</a:t>
            </a:r>
            <a:r>
              <a:rPr lang="en-US" altLang="zh-TW" sz="1400" dirty="0">
                <a:ea typeface="新細明體" pitchFamily="18" charset="-120"/>
              </a:rPr>
              <a:t>, samples are taken </a:t>
            </a:r>
            <a:r>
              <a:rPr lang="en-US" altLang="zh-TW" sz="1400" dirty="0" smtClean="0">
                <a:ea typeface="新細明體" pitchFamily="18" charset="-120"/>
              </a:rPr>
              <a:t>probabilistically</a:t>
            </a:r>
            <a:r>
              <a:rPr lang="en-US" altLang="zh-TW" sz="1400" dirty="0">
                <a:ea typeface="新細明體" pitchFamily="18" charset="-120"/>
              </a:rPr>
              <a:t> </a:t>
            </a:r>
            <a:r>
              <a:rPr lang="en-US" altLang="zh-TW" sz="1400" dirty="0" smtClean="0">
                <a:ea typeface="新細明體" pitchFamily="18" charset="-120"/>
              </a:rPr>
              <a:t>(recall Image Processing IV slides)</a:t>
            </a:r>
          </a:p>
          <a:p>
            <a:pPr marL="617220" lvl="1" indent="-342900">
              <a:lnSpc>
                <a:spcPct val="90000"/>
              </a:lnSpc>
              <a:spcBef>
                <a:spcPct val="20000"/>
              </a:spcBef>
            </a:pPr>
            <a:r>
              <a:rPr lang="en-US" altLang="zh-TW" sz="1200" dirty="0" smtClean="0">
                <a:ea typeface="新細明體" pitchFamily="18" charset="-120"/>
              </a:rPr>
              <a:t>Actually converges on “correct” answer faster than regularly spaced sampling</a:t>
            </a:r>
          </a:p>
          <a:p>
            <a:pPr marL="342900" indent="-342900">
              <a:lnSpc>
                <a:spcPct val="90000"/>
              </a:lnSpc>
              <a:spcBef>
                <a:spcPct val="20000"/>
              </a:spcBef>
            </a:pPr>
            <a:r>
              <a:rPr lang="en-US" altLang="zh-TW" sz="1400" dirty="0" smtClean="0">
                <a:ea typeface="新細明體" pitchFamily="18" charset="-120"/>
              </a:rPr>
              <a:t> For </a:t>
            </a:r>
            <a:r>
              <a:rPr lang="en-US" altLang="zh-TW" sz="1400" dirty="0">
                <a:ea typeface="新細明體" pitchFamily="18" charset="-120"/>
              </a:rPr>
              <a:t>fast results, </a:t>
            </a:r>
            <a:r>
              <a:rPr lang="en-US" altLang="zh-TW" sz="1400" dirty="0" smtClean="0">
                <a:ea typeface="新細明體" pitchFamily="18" charset="-120"/>
              </a:rPr>
              <a:t>we can </a:t>
            </a:r>
            <a:r>
              <a:rPr lang="en-US" altLang="zh-TW" sz="1400" i="1" dirty="0">
                <a:ea typeface="新細明體" pitchFamily="18" charset="-120"/>
              </a:rPr>
              <a:t>subsample</a:t>
            </a:r>
            <a:r>
              <a:rPr lang="en-US" altLang="zh-TW" sz="1400" dirty="0">
                <a:ea typeface="新細明體" pitchFamily="18" charset="-120"/>
              </a:rPr>
              <a:t>: </a:t>
            </a:r>
            <a:r>
              <a:rPr lang="en-US" altLang="zh-TW" sz="1400" dirty="0" smtClean="0">
                <a:ea typeface="新細明體" pitchFamily="18" charset="-120"/>
              </a:rPr>
              <a:t>fewer </a:t>
            </a:r>
            <a:r>
              <a:rPr lang="en-US" altLang="zh-TW" sz="1400" dirty="0">
                <a:ea typeface="新細明體" pitchFamily="18" charset="-120"/>
              </a:rPr>
              <a:t>samples </a:t>
            </a:r>
            <a:r>
              <a:rPr lang="en-US" altLang="zh-TW" sz="1400" dirty="0" smtClean="0">
                <a:ea typeface="新細明體" pitchFamily="18" charset="-120"/>
              </a:rPr>
              <a:t>than </a:t>
            </a:r>
            <a:r>
              <a:rPr lang="en-US" altLang="zh-TW" sz="1400" dirty="0">
                <a:ea typeface="新細明體" pitchFamily="18" charset="-120"/>
              </a:rPr>
              <a:t>pixels</a:t>
            </a:r>
          </a:p>
          <a:p>
            <a:pPr marL="742950" lvl="1" indent="-285750">
              <a:lnSpc>
                <a:spcPct val="90000"/>
              </a:lnSpc>
              <a:spcBef>
                <a:spcPct val="20000"/>
              </a:spcBef>
            </a:pPr>
            <a:r>
              <a:rPr lang="en-US" altLang="zh-TW" sz="1200" dirty="0">
                <a:ea typeface="新細明體" pitchFamily="18" charset="-120"/>
              </a:rPr>
              <a:t>take as many samples as time permits</a:t>
            </a:r>
          </a:p>
          <a:p>
            <a:pPr marL="742950" lvl="1" indent="-285750">
              <a:lnSpc>
                <a:spcPct val="90000"/>
              </a:lnSpc>
              <a:spcBef>
                <a:spcPct val="20000"/>
              </a:spcBef>
            </a:pPr>
            <a:r>
              <a:rPr lang="en-US" altLang="zh-TW" sz="1200" i="1" dirty="0">
                <a:ea typeface="新細明體" pitchFamily="18" charset="-120"/>
              </a:rPr>
              <a:t>beam tracing</a:t>
            </a:r>
            <a:r>
              <a:rPr lang="en-US" altLang="zh-TW" sz="1200" dirty="0">
                <a:ea typeface="新細明體" pitchFamily="18" charset="-120"/>
              </a:rPr>
              <a:t>: track a bundle of neighboring rays together </a:t>
            </a:r>
            <a:endParaRPr lang="en-US" altLang="zh-TW" sz="1200" i="1" dirty="0">
              <a:ea typeface="新細明體" pitchFamily="18" charset="-120"/>
            </a:endParaRPr>
          </a:p>
          <a:p>
            <a:pPr marL="342900" indent="-342900">
              <a:lnSpc>
                <a:spcPct val="90000"/>
              </a:lnSpc>
              <a:spcBef>
                <a:spcPct val="20000"/>
              </a:spcBef>
            </a:pPr>
            <a:r>
              <a:rPr lang="en-US" altLang="zh-TW" sz="1400" dirty="0">
                <a:ea typeface="新細明體" pitchFamily="18" charset="-120"/>
              </a:rPr>
              <a:t>How </a:t>
            </a:r>
            <a:r>
              <a:rPr lang="en-US" altLang="zh-TW" sz="1400" dirty="0" smtClean="0">
                <a:ea typeface="新細明體" pitchFamily="18" charset="-120"/>
              </a:rPr>
              <a:t>do we </a:t>
            </a:r>
            <a:r>
              <a:rPr lang="en-US" altLang="zh-TW" sz="1400" dirty="0">
                <a:ea typeface="新細明體" pitchFamily="18" charset="-120"/>
              </a:rPr>
              <a:t>convert samples to pixels?  Filter to get weighted average of </a:t>
            </a:r>
            <a:r>
              <a:rPr lang="en-US" altLang="zh-TW" sz="1400" dirty="0" smtClean="0">
                <a:ea typeface="新細明體" pitchFamily="18" charset="-120"/>
              </a:rPr>
              <a:t>all the samples per pixel!</a:t>
            </a:r>
            <a:endParaRPr lang="en-US" altLang="zh-TW" sz="1400" dirty="0">
              <a:ea typeface="新細明體" pitchFamily="18" charset="-120"/>
            </a:endParaRPr>
          </a:p>
          <a:p>
            <a:pPr marL="342900" indent="-342900">
              <a:lnSpc>
                <a:spcPct val="90000"/>
              </a:lnSpc>
              <a:spcBef>
                <a:spcPct val="20000"/>
              </a:spcBef>
              <a:buNone/>
            </a:pPr>
            <a:endParaRPr lang="en-US" altLang="zh-TW" sz="1600" dirty="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0" indent="0">
              <a:lnSpc>
                <a:spcPct val="90000"/>
              </a:lnSpc>
              <a:spcBef>
                <a:spcPct val="20000"/>
              </a:spcBef>
              <a:buNone/>
            </a:pPr>
            <a:endParaRPr lang="en-US" altLang="zh-TW" sz="12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Choosing Samples (2/2)</a:t>
            </a:r>
            <a:endParaRPr lang="en-US" dirty="0"/>
          </a:p>
        </p:txBody>
      </p:sp>
      <p:pic>
        <p:nvPicPr>
          <p:cNvPr id="6" name="Picture 79" descr="beam_tracing"/>
          <p:cNvPicPr>
            <a:picLocks noChangeAspect="1" noChangeArrowheads="1"/>
          </p:cNvPicPr>
          <p:nvPr/>
        </p:nvPicPr>
        <p:blipFill>
          <a:blip r:embed="rId3" cstate="print"/>
          <a:srcRect/>
          <a:stretch>
            <a:fillRect/>
          </a:stretch>
        </p:blipFill>
        <p:spPr bwMode="auto">
          <a:xfrm>
            <a:off x="5105400" y="3520955"/>
            <a:ext cx="2675842" cy="883028"/>
          </a:xfrm>
          <a:prstGeom prst="rect">
            <a:avLst/>
          </a:prstGeom>
          <a:noFill/>
          <a:ln w="9525">
            <a:noFill/>
            <a:miter lim="800000"/>
            <a:headEnd/>
            <a:tailEnd/>
          </a:ln>
        </p:spPr>
      </p:pic>
      <p:graphicFrame>
        <p:nvGraphicFramePr>
          <p:cNvPr id="7" name="Object 83"/>
          <p:cNvGraphicFramePr>
            <a:graphicFrameLocks noChangeAspect="1"/>
          </p:cNvGraphicFramePr>
          <p:nvPr>
            <p:extLst>
              <p:ext uri="{D42A27DB-BD31-4B8C-83A1-F6EECF244321}">
                <p14:modId xmlns:p14="http://schemas.microsoft.com/office/powerpoint/2010/main" val="1449298690"/>
              </p:ext>
            </p:extLst>
          </p:nvPr>
        </p:nvGraphicFramePr>
        <p:xfrm>
          <a:off x="992188" y="3409950"/>
          <a:ext cx="2900438" cy="886977"/>
        </p:xfrm>
        <a:graphic>
          <a:graphicData uri="http://schemas.openxmlformats.org/presentationml/2006/ole">
            <mc:AlternateContent xmlns:mc="http://schemas.openxmlformats.org/markup-compatibility/2006">
              <mc:Choice xmlns:v="urn:schemas-microsoft-com:vml" Requires="v">
                <p:oleObj spid="_x0000_s18629" name="Image" r:id="rId4" imgW="7377778" imgH="3009524" progId="">
                  <p:embed/>
                </p:oleObj>
              </mc:Choice>
              <mc:Fallback>
                <p:oleObj name="Image" r:id="rId4" imgW="7377778" imgH="3009524" progId="">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188" y="3409950"/>
                        <a:ext cx="2900438" cy="8869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86"/>
          <p:cNvSpPr txBox="1">
            <a:spLocks noChangeArrowheads="1"/>
          </p:cNvSpPr>
          <p:nvPr/>
        </p:nvSpPr>
        <p:spPr bwMode="auto">
          <a:xfrm>
            <a:off x="992188" y="4457700"/>
            <a:ext cx="7542212" cy="323165"/>
          </a:xfrm>
          <a:prstGeom prst="rect">
            <a:avLst/>
          </a:prstGeom>
          <a:noFill/>
          <a:ln w="19050">
            <a:noFill/>
            <a:miter lim="800000"/>
            <a:headEnd/>
            <a:tailEnd/>
          </a:ln>
        </p:spPr>
        <p:txBody>
          <a:bodyPr wrap="square">
            <a:spAutoFit/>
          </a:bodyPr>
          <a:lstStyle/>
          <a:p>
            <a:pPr>
              <a:spcBef>
                <a:spcPct val="50000"/>
              </a:spcBef>
              <a:buFontTx/>
              <a:buNone/>
            </a:pPr>
            <a:r>
              <a:rPr lang="en-US" sz="1500" dirty="0"/>
              <a:t>Instead of </a:t>
            </a:r>
            <a:r>
              <a:rPr lang="en-US" sz="1500" dirty="0" smtClean="0"/>
              <a:t>sampling one point, sample </a:t>
            </a:r>
            <a:r>
              <a:rPr lang="en-US" sz="1500" dirty="0"/>
              <a:t>within a region to create a better </a:t>
            </a:r>
            <a:r>
              <a:rPr lang="en-US" sz="1500" dirty="0" smtClean="0"/>
              <a:t>approximation </a:t>
            </a:r>
            <a:endParaRPr lang="en-US" sz="1500" dirty="0"/>
          </a:p>
        </p:txBody>
      </p:sp>
      <p:sp>
        <p:nvSpPr>
          <p:cNvPr id="9" name="Text Box 87"/>
          <p:cNvSpPr txBox="1">
            <a:spLocks noChangeArrowheads="1"/>
          </p:cNvSpPr>
          <p:nvPr/>
        </p:nvSpPr>
        <p:spPr bwMode="auto">
          <a:xfrm>
            <a:off x="4267200" y="3639919"/>
            <a:ext cx="579036" cy="369332"/>
          </a:xfrm>
          <a:prstGeom prst="rect">
            <a:avLst/>
          </a:prstGeom>
          <a:noFill/>
          <a:ln w="19050">
            <a:noFill/>
            <a:miter lim="800000"/>
            <a:headEnd/>
            <a:tailEnd/>
          </a:ln>
        </p:spPr>
        <p:txBody>
          <a:bodyPr wrap="square">
            <a:spAutoFit/>
          </a:bodyPr>
          <a:lstStyle/>
          <a:p>
            <a:pPr>
              <a:buFontTx/>
              <a:buNone/>
            </a:pPr>
            <a:r>
              <a:rPr lang="en-US" dirty="0"/>
              <a:t>v</a:t>
            </a:r>
            <a:r>
              <a:rPr lang="en-US" dirty="0" smtClean="0"/>
              <a:t>s.</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42</a:t>
            </a:fld>
            <a:r>
              <a:rPr lang="en-US" dirty="0" smtClean="0"/>
              <a:t> of 48</a:t>
            </a:r>
            <a:endParaRPr lang="en-US" dirty="0"/>
          </a:p>
        </p:txBody>
      </p:sp>
    </p:spTree>
    <p:extLst>
      <p:ext uri="{BB962C8B-B14F-4D97-AF65-F5344CB8AC3E}">
        <p14:creationId xmlns:p14="http://schemas.microsoft.com/office/powerpoint/2010/main" val="13436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342900" indent="-342900">
              <a:lnSpc>
                <a:spcPct val="90000"/>
              </a:lnSpc>
              <a:spcBef>
                <a:spcPct val="20000"/>
              </a:spcBef>
              <a:buNone/>
            </a:pPr>
            <a:endParaRPr lang="en-US" altLang="zh-TW" sz="2000" dirty="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err="1" smtClean="0"/>
              <a:t>Supersampling</a:t>
            </a:r>
            <a:r>
              <a:rPr lang="en-US" dirty="0" smtClean="0"/>
              <a:t> example</a:t>
            </a:r>
            <a:endParaRPr lang="en-US" dirty="0"/>
          </a:p>
        </p:txBody>
      </p:sp>
      <p:pic>
        <p:nvPicPr>
          <p:cNvPr id="10" name="Picture 4" descr="nossnoamb"/>
          <p:cNvPicPr>
            <a:picLocks noChangeAspect="1" noChangeArrowheads="1"/>
          </p:cNvPicPr>
          <p:nvPr/>
        </p:nvPicPr>
        <p:blipFill rotWithShape="1">
          <a:blip r:embed="rId2" cstate="print"/>
          <a:srcRect l="29306" r="46495" b="69084"/>
          <a:stretch/>
        </p:blipFill>
        <p:spPr bwMode="auto">
          <a:xfrm>
            <a:off x="4846446" y="1028700"/>
            <a:ext cx="3459354" cy="3314701"/>
          </a:xfrm>
          <a:prstGeom prst="rect">
            <a:avLst/>
          </a:prstGeom>
          <a:noFill/>
          <a:ln w="9525">
            <a:noFill/>
            <a:miter lim="800000"/>
            <a:headEnd/>
            <a:tailEnd/>
          </a:ln>
        </p:spPr>
      </p:pic>
      <p:pic>
        <p:nvPicPr>
          <p:cNvPr id="11" name="Picture 5" descr="wssamb"/>
          <p:cNvPicPr>
            <a:picLocks noChangeAspect="1" noChangeArrowheads="1"/>
          </p:cNvPicPr>
          <p:nvPr/>
        </p:nvPicPr>
        <p:blipFill rotWithShape="1">
          <a:blip r:embed="rId3" cstate="print"/>
          <a:srcRect l="28865" r="46364" b="68824"/>
          <a:stretch/>
        </p:blipFill>
        <p:spPr bwMode="auto">
          <a:xfrm>
            <a:off x="763030" y="1028701"/>
            <a:ext cx="3504171" cy="3307355"/>
          </a:xfrm>
          <a:prstGeom prst="rect">
            <a:avLst/>
          </a:prstGeom>
          <a:noFill/>
          <a:ln w="9525">
            <a:noFill/>
            <a:miter lim="800000"/>
            <a:headEnd/>
            <a:tailEnd/>
          </a:ln>
        </p:spPr>
      </p:pic>
      <p:sp>
        <p:nvSpPr>
          <p:cNvPr id="12" name="Text Box 6"/>
          <p:cNvSpPr txBox="1">
            <a:spLocks noChangeArrowheads="1"/>
          </p:cNvSpPr>
          <p:nvPr/>
        </p:nvSpPr>
        <p:spPr bwMode="auto">
          <a:xfrm>
            <a:off x="1219200" y="4401449"/>
            <a:ext cx="3352799" cy="369332"/>
          </a:xfrm>
          <a:prstGeom prst="rect">
            <a:avLst/>
          </a:prstGeom>
          <a:noFill/>
          <a:ln w="19050">
            <a:noFill/>
            <a:miter lim="800000"/>
            <a:headEnd/>
            <a:tailEnd/>
          </a:ln>
        </p:spPr>
        <p:txBody>
          <a:bodyPr wrap="square">
            <a:spAutoFit/>
          </a:bodyPr>
          <a:lstStyle/>
          <a:p>
            <a:pPr>
              <a:spcBef>
                <a:spcPct val="50000"/>
              </a:spcBef>
              <a:buFontTx/>
              <a:buNone/>
            </a:pPr>
            <a:r>
              <a:rPr lang="en-US" dirty="0"/>
              <a:t>With </a:t>
            </a:r>
            <a:r>
              <a:rPr lang="en-US" dirty="0" err="1" smtClean="0"/>
              <a:t>Supersampling</a:t>
            </a:r>
            <a:endParaRPr lang="en-US" dirty="0"/>
          </a:p>
        </p:txBody>
      </p:sp>
      <p:sp>
        <p:nvSpPr>
          <p:cNvPr id="13" name="Text Box 7"/>
          <p:cNvSpPr txBox="1">
            <a:spLocks noChangeArrowheads="1"/>
          </p:cNvSpPr>
          <p:nvPr/>
        </p:nvSpPr>
        <p:spPr bwMode="auto">
          <a:xfrm>
            <a:off x="5562600" y="4401449"/>
            <a:ext cx="2743200" cy="369332"/>
          </a:xfrm>
          <a:prstGeom prst="rect">
            <a:avLst/>
          </a:prstGeom>
          <a:noFill/>
          <a:ln w="19050">
            <a:noFill/>
            <a:miter lim="800000"/>
            <a:headEnd/>
            <a:tailEnd/>
          </a:ln>
        </p:spPr>
        <p:txBody>
          <a:bodyPr wrap="square">
            <a:spAutoFit/>
          </a:bodyPr>
          <a:lstStyle/>
          <a:p>
            <a:pPr>
              <a:spcBef>
                <a:spcPct val="50000"/>
              </a:spcBef>
              <a:buFontTx/>
              <a:buNone/>
            </a:pPr>
            <a:r>
              <a:rPr lang="en-US" dirty="0"/>
              <a:t>Without </a:t>
            </a:r>
            <a:r>
              <a:rPr lang="en-US" dirty="0" err="1" smtClean="0"/>
              <a:t>Supersamping</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43</a:t>
            </a:fld>
            <a:r>
              <a:rPr lang="en-US" dirty="0" smtClean="0"/>
              <a:t> of 48</a:t>
            </a:r>
            <a:endParaRPr lang="en-US" dirty="0"/>
          </a:p>
        </p:txBody>
      </p:sp>
    </p:spTree>
    <p:extLst>
      <p:ext uri="{BB962C8B-B14F-4D97-AF65-F5344CB8AC3E}">
        <p14:creationId xmlns:p14="http://schemas.microsoft.com/office/powerpoint/2010/main" val="191589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29600" cy="3829049"/>
          </a:xfrm>
        </p:spPr>
        <p:txBody>
          <a:bodyPr>
            <a:noAutofit/>
          </a:bodyPr>
          <a:lstStyle/>
          <a:p>
            <a:pPr marL="342900" indent="-342900">
              <a:lnSpc>
                <a:spcPct val="90000"/>
              </a:lnSpc>
              <a:spcBef>
                <a:spcPct val="20000"/>
              </a:spcBef>
            </a:pPr>
            <a:r>
              <a:rPr lang="en-US" altLang="zh-TW" sz="1400" dirty="0">
                <a:ea typeface="新細明體" pitchFamily="18" charset="-120"/>
              </a:rPr>
              <a:t>Raytracer produces visible samples from model</a:t>
            </a:r>
          </a:p>
          <a:p>
            <a:pPr marL="742950" lvl="1" indent="-285750">
              <a:lnSpc>
                <a:spcPct val="90000"/>
              </a:lnSpc>
              <a:spcBef>
                <a:spcPct val="20000"/>
              </a:spcBef>
            </a:pPr>
            <a:r>
              <a:rPr lang="en-US" altLang="zh-TW" sz="1200" dirty="0" smtClean="0">
                <a:ea typeface="新細明體" pitchFamily="18" charset="-120"/>
              </a:rPr>
              <a:t>samples </a:t>
            </a:r>
            <a:r>
              <a:rPr lang="en-US" altLang="zh-TW" sz="1200" dirty="0">
                <a:ea typeface="新細明體" pitchFamily="18" charset="-120"/>
              </a:rPr>
              <a:t>convolved with filter to form pixel image</a:t>
            </a:r>
          </a:p>
          <a:p>
            <a:pPr marL="342900" indent="-342900">
              <a:lnSpc>
                <a:spcPct val="90000"/>
              </a:lnSpc>
              <a:spcBef>
                <a:spcPct val="20000"/>
              </a:spcBef>
            </a:pPr>
            <a:r>
              <a:rPr lang="en-US" altLang="zh-TW" sz="1400" dirty="0">
                <a:ea typeface="新細明體" pitchFamily="18" charset="-120"/>
              </a:rPr>
              <a:t>Additional pre-processing</a:t>
            </a:r>
          </a:p>
          <a:p>
            <a:pPr marL="742950" lvl="1" indent="-285750">
              <a:lnSpc>
                <a:spcPct val="90000"/>
              </a:lnSpc>
              <a:spcBef>
                <a:spcPct val="20000"/>
              </a:spcBef>
            </a:pPr>
            <a:r>
              <a:rPr lang="en-US" altLang="zh-TW" sz="1200" dirty="0">
                <a:ea typeface="新細明體" pitchFamily="18" charset="-120"/>
              </a:rPr>
              <a:t>pre-process </a:t>
            </a:r>
            <a:r>
              <a:rPr lang="en-US" altLang="zh-TW" sz="1200" dirty="0" smtClean="0">
                <a:ea typeface="新細明體" pitchFamily="18" charset="-120"/>
              </a:rPr>
              <a:t>database </a:t>
            </a:r>
            <a:r>
              <a:rPr lang="en-US" altLang="zh-TW" sz="1200" dirty="0">
                <a:ea typeface="新細明體" pitchFamily="18" charset="-120"/>
              </a:rPr>
              <a:t>to speed up per-sample calculations</a:t>
            </a:r>
          </a:p>
          <a:p>
            <a:pPr marL="742950" lvl="1" indent="-285750">
              <a:lnSpc>
                <a:spcPct val="90000"/>
              </a:lnSpc>
              <a:spcBef>
                <a:spcPct val="20000"/>
              </a:spcBef>
            </a:pPr>
            <a:r>
              <a:rPr lang="en-US" altLang="zh-TW" sz="1200" dirty="0" smtClean="0">
                <a:ea typeface="新細明體" pitchFamily="18" charset="-120"/>
              </a:rPr>
              <a:t>For example: </a:t>
            </a:r>
            <a:r>
              <a:rPr lang="en-US" altLang="zh-TW" sz="1200" dirty="0">
                <a:ea typeface="新細明體" pitchFamily="18" charset="-120"/>
              </a:rPr>
              <a:t>organize by spatial partitioning via bins and/or bounding </a:t>
            </a:r>
            <a:r>
              <a:rPr lang="en-US" altLang="zh-TW" sz="1200" dirty="0" smtClean="0">
                <a:ea typeface="新細明體" pitchFamily="18" charset="-120"/>
              </a:rPr>
              <a:t>boxes (k-d trees, </a:t>
            </a:r>
            <a:r>
              <a:rPr lang="en-US" altLang="zh-TW" sz="1200" dirty="0" err="1" smtClean="0">
                <a:ea typeface="新細明體" pitchFamily="18" charset="-120"/>
              </a:rPr>
              <a:t>octrees</a:t>
            </a:r>
            <a:r>
              <a:rPr lang="en-US" altLang="zh-TW" sz="1200" dirty="0" smtClean="0">
                <a:ea typeface="新細明體" pitchFamily="18" charset="-120"/>
              </a:rPr>
              <a:t>, </a:t>
            </a:r>
            <a:r>
              <a:rPr lang="en-US" altLang="zh-TW" sz="1200" dirty="0" err="1" smtClean="0">
                <a:ea typeface="新細明體" pitchFamily="18" charset="-120"/>
              </a:rPr>
              <a:t>etc</a:t>
            </a:r>
            <a:r>
              <a:rPr lang="en-US" altLang="zh-TW" sz="1200" dirty="0" smtClean="0">
                <a:ea typeface="新細明體" pitchFamily="18" charset="-120"/>
              </a:rPr>
              <a:t>)</a:t>
            </a:r>
            <a:endParaRPr lang="en-US" altLang="zh-TW" sz="1200" dirty="0">
              <a:ea typeface="新細明體" pitchFamily="18" charset="-120"/>
            </a:endParaRPr>
          </a:p>
          <a:p>
            <a:pPr marL="342900" indent="-342900">
              <a:lnSpc>
                <a:spcPct val="90000"/>
              </a:lnSpc>
              <a:spcBef>
                <a:spcPct val="20000"/>
              </a:spcBef>
              <a:buNone/>
            </a:pPr>
            <a:endParaRPr lang="en-US" altLang="zh-TW" sz="1600" dirty="0">
              <a:ea typeface="新細明體" pitchFamily="18" charset="-120"/>
            </a:endParaRPr>
          </a:p>
          <a:p>
            <a:pPr marL="742950" lvl="1" indent="-285750">
              <a:lnSpc>
                <a:spcPct val="90000"/>
              </a:lnSpc>
              <a:spcBef>
                <a:spcPct val="20000"/>
              </a:spcBef>
              <a:buNone/>
            </a:pPr>
            <a:endParaRPr lang="zh-TW" altLang="en-US" sz="1200" dirty="0">
              <a:ea typeface="新細明體" pitchFamily="18" charset="-120"/>
            </a:endParaRPr>
          </a:p>
          <a:p>
            <a:pPr marL="0" indent="0">
              <a:lnSpc>
                <a:spcPct val="90000"/>
              </a:lnSpc>
              <a:spcBef>
                <a:spcPct val="20000"/>
              </a:spcBef>
              <a:buNone/>
            </a:pPr>
            <a:endParaRPr lang="en-US" altLang="zh-TW" sz="12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altLang="zh-TW" dirty="0" smtClean="0">
                <a:ea typeface="新細明體" pitchFamily="18" charset="-120"/>
              </a:rPr>
              <a:t>Ray Tracing </a:t>
            </a:r>
            <a:r>
              <a:rPr lang="en-US" altLang="zh-TW" dirty="0">
                <a:ea typeface="新細明體" pitchFamily="18" charset="-120"/>
              </a:rPr>
              <a:t>Pipeline</a:t>
            </a:r>
            <a:endParaRPr lang="en-US" dirty="0"/>
          </a:p>
        </p:txBody>
      </p:sp>
      <p:grpSp>
        <p:nvGrpSpPr>
          <p:cNvPr id="10" name="Group 16"/>
          <p:cNvGrpSpPr>
            <a:grpSpLocks noChangeAspect="1"/>
          </p:cNvGrpSpPr>
          <p:nvPr/>
        </p:nvGrpSpPr>
        <p:grpSpPr bwMode="auto">
          <a:xfrm>
            <a:off x="1392013" y="2190747"/>
            <a:ext cx="6641478" cy="2500670"/>
            <a:chOff x="85" y="2714"/>
            <a:chExt cx="4432" cy="2226"/>
          </a:xfrm>
        </p:grpSpPr>
        <p:pic>
          <p:nvPicPr>
            <p:cNvPr id="11" name="Picture 7" descr="slide37"/>
            <p:cNvPicPr>
              <a:picLocks noChangeAspect="1" noChangeArrowheads="1"/>
            </p:cNvPicPr>
            <p:nvPr/>
          </p:nvPicPr>
          <p:blipFill>
            <a:blip r:embed="rId2" cstate="print"/>
            <a:srcRect/>
            <a:stretch>
              <a:fillRect/>
            </a:stretch>
          </p:blipFill>
          <p:spPr bwMode="auto">
            <a:xfrm>
              <a:off x="85" y="2714"/>
              <a:ext cx="4152" cy="2226"/>
            </a:xfrm>
            <a:prstGeom prst="rect">
              <a:avLst/>
            </a:prstGeom>
            <a:noFill/>
            <a:ln w="9525">
              <a:noFill/>
              <a:miter lim="800000"/>
              <a:headEnd/>
              <a:tailEnd/>
            </a:ln>
          </p:spPr>
        </p:pic>
        <p:pic>
          <p:nvPicPr>
            <p:cNvPr id="12" name="Picture 8" descr="white_box"/>
            <p:cNvPicPr>
              <a:picLocks noChangeArrowheads="1"/>
            </p:cNvPicPr>
            <p:nvPr/>
          </p:nvPicPr>
          <p:blipFill>
            <a:blip r:embed="rId3" cstate="print"/>
            <a:srcRect/>
            <a:stretch>
              <a:fillRect/>
            </a:stretch>
          </p:blipFill>
          <p:spPr bwMode="auto">
            <a:xfrm>
              <a:off x="2519" y="3936"/>
              <a:ext cx="432" cy="115"/>
            </a:xfrm>
            <a:prstGeom prst="rect">
              <a:avLst/>
            </a:prstGeom>
            <a:noFill/>
            <a:ln w="9525">
              <a:noFill/>
              <a:miter lim="800000"/>
              <a:headEnd/>
              <a:tailEnd/>
            </a:ln>
          </p:spPr>
        </p:pic>
        <p:sp>
          <p:nvSpPr>
            <p:cNvPr id="13" name="Text Box 9"/>
            <p:cNvSpPr txBox="1">
              <a:spLocks noChangeArrowheads="1"/>
            </p:cNvSpPr>
            <p:nvPr/>
          </p:nvSpPr>
          <p:spPr bwMode="auto">
            <a:xfrm>
              <a:off x="2448" y="3931"/>
              <a:ext cx="525" cy="181"/>
            </a:xfrm>
            <a:prstGeom prst="rect">
              <a:avLst/>
            </a:prstGeom>
            <a:solidFill>
              <a:schemeClr val="bg1"/>
            </a:solidFill>
            <a:ln w="9525">
              <a:noFill/>
              <a:miter lim="800000"/>
              <a:headEnd/>
              <a:tailEnd/>
            </a:ln>
          </p:spPr>
          <p:txBody>
            <a:bodyPr lIns="0" tIns="0" rIns="0" bIns="0">
              <a:spAutoFit/>
            </a:bodyPr>
            <a:lstStyle/>
            <a:p>
              <a:pPr algn="l">
                <a:buFontTx/>
                <a:buNone/>
              </a:pPr>
              <a:r>
                <a:rPr lang="en-US" altLang="zh-TW" sz="1200" b="1" dirty="0">
                  <a:latin typeface="Times New Roman" pitchFamily="18" charset="0"/>
                  <a:ea typeface="新細明體" pitchFamily="18" charset="-120"/>
                </a:rPr>
                <a:t>smallest </a:t>
              </a:r>
              <a:r>
                <a:rPr lang="en-US" altLang="zh-TW" sz="1200" b="1" i="1" dirty="0">
                  <a:latin typeface="Times New Roman" pitchFamily="18" charset="0"/>
                  <a:ea typeface="新細明體" pitchFamily="18" charset="-120"/>
                </a:rPr>
                <a:t>t</a:t>
              </a:r>
            </a:p>
          </p:txBody>
        </p:sp>
        <p:sp>
          <p:nvSpPr>
            <p:cNvPr id="14" name="Text Box 11"/>
            <p:cNvSpPr txBox="1">
              <a:spLocks noChangeArrowheads="1"/>
            </p:cNvSpPr>
            <p:nvPr/>
          </p:nvSpPr>
          <p:spPr bwMode="auto">
            <a:xfrm>
              <a:off x="2832" y="4224"/>
              <a:ext cx="1685" cy="332"/>
            </a:xfrm>
            <a:prstGeom prst="rect">
              <a:avLst/>
            </a:prstGeom>
            <a:noFill/>
            <a:ln w="12700">
              <a:solidFill>
                <a:schemeClr val="tx1"/>
              </a:solidFill>
              <a:miter lim="800000"/>
              <a:headEnd/>
              <a:tailEnd/>
            </a:ln>
          </p:spPr>
          <p:txBody>
            <a:bodyPr wrap="square">
              <a:spAutoFit/>
            </a:bodyPr>
            <a:lstStyle/>
            <a:p>
              <a:pPr>
                <a:buFontTx/>
                <a:buNone/>
              </a:pPr>
              <a:r>
                <a:rPr lang="en-US" altLang="zh-TW" sz="1600" dirty="0">
                  <a:ea typeface="新細明體" pitchFamily="18" charset="-120"/>
                </a:rPr>
                <a:t>generate secondary rays</a:t>
              </a:r>
            </a:p>
          </p:txBody>
        </p:sp>
        <p:sp>
          <p:nvSpPr>
            <p:cNvPr id="15" name="Line 12"/>
            <p:cNvSpPr>
              <a:spLocks noChangeShapeType="1"/>
            </p:cNvSpPr>
            <p:nvPr/>
          </p:nvSpPr>
          <p:spPr bwMode="auto">
            <a:xfrm>
              <a:off x="3744" y="3984"/>
              <a:ext cx="0" cy="240"/>
            </a:xfrm>
            <a:prstGeom prst="line">
              <a:avLst/>
            </a:prstGeom>
            <a:noFill/>
            <a:ln w="12700">
              <a:solidFill>
                <a:schemeClr val="tx1"/>
              </a:solidFill>
              <a:round/>
              <a:headEnd/>
              <a:tailEnd type="triangle" w="med" len="med"/>
            </a:ln>
          </p:spPr>
          <p:txBody>
            <a:bodyPr wrap="none" anchor="ctr">
              <a:spAutoFit/>
            </a:bodyPr>
            <a:lstStyle/>
            <a:p>
              <a:endParaRPr lang="en-US"/>
            </a:p>
          </p:txBody>
        </p:sp>
        <p:sp>
          <p:nvSpPr>
            <p:cNvPr id="16" name="Line 13"/>
            <p:cNvSpPr>
              <a:spLocks noChangeShapeType="1"/>
            </p:cNvSpPr>
            <p:nvPr/>
          </p:nvSpPr>
          <p:spPr bwMode="auto">
            <a:xfrm flipH="1" flipV="1">
              <a:off x="2544" y="4128"/>
              <a:ext cx="288" cy="192"/>
            </a:xfrm>
            <a:prstGeom prst="line">
              <a:avLst/>
            </a:prstGeom>
            <a:noFill/>
            <a:ln w="12700">
              <a:solidFill>
                <a:schemeClr val="tx1"/>
              </a:solidFill>
              <a:round/>
              <a:headEnd/>
              <a:tailEnd type="triangle" w="med" len="med"/>
            </a:ln>
          </p:spPr>
          <p:txBody>
            <a:bodyPr anchor="ctr">
              <a:spAutoFit/>
            </a:bodyPr>
            <a:lstStyle/>
            <a:p>
              <a:endParaRPr lang="en-US"/>
            </a:p>
          </p:txBody>
        </p:sp>
      </p:grpSp>
      <p:sp>
        <p:nvSpPr>
          <p:cNvPr id="4" name="Slide Number Placeholder 3"/>
          <p:cNvSpPr>
            <a:spLocks noGrp="1"/>
          </p:cNvSpPr>
          <p:nvPr>
            <p:ph type="sldNum" sz="quarter" idx="4"/>
          </p:nvPr>
        </p:nvSpPr>
        <p:spPr/>
        <p:txBody>
          <a:bodyPr/>
          <a:lstStyle/>
          <a:p>
            <a:fld id="{878FC6C6-EB77-4A33-8CE7-3A064FF17C51}" type="slidenum">
              <a:rPr lang="en-US" smtClean="0"/>
              <a:pPr/>
              <a:t>44</a:t>
            </a:fld>
            <a:r>
              <a:rPr lang="en-US" dirty="0" smtClean="0"/>
              <a:t> of 48</a:t>
            </a:r>
            <a:endParaRPr lang="en-US" dirty="0"/>
          </a:p>
        </p:txBody>
      </p:sp>
    </p:spTree>
    <p:extLst>
      <p:ext uri="{BB962C8B-B14F-4D97-AF65-F5344CB8AC3E}">
        <p14:creationId xmlns:p14="http://schemas.microsoft.com/office/powerpoint/2010/main" val="145389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4572000" cy="3829049"/>
          </a:xfrm>
        </p:spPr>
        <p:txBody>
          <a:bodyPr>
            <a:normAutofit fontScale="85000" lnSpcReduction="20000"/>
          </a:bodyPr>
          <a:lstStyle/>
          <a:p>
            <a:r>
              <a:rPr lang="en-US" altLang="zh-TW" sz="1800" dirty="0" smtClean="0">
                <a:ea typeface="新細明體" pitchFamily="18" charset="-120"/>
              </a:rPr>
              <a:t>Traditionally, ray tracing </a:t>
            </a:r>
            <a:r>
              <a:rPr lang="en-US" altLang="zh-TW" sz="1800" dirty="0">
                <a:ea typeface="新細明體" pitchFamily="18" charset="-120"/>
              </a:rPr>
              <a:t>computationally impossible to do in real-time</a:t>
            </a:r>
          </a:p>
          <a:p>
            <a:pPr lvl="1"/>
            <a:r>
              <a:rPr lang="en-US" altLang="zh-TW" sz="1500" dirty="0" smtClean="0">
                <a:ea typeface="新細明體" pitchFamily="18" charset="-120"/>
              </a:rPr>
              <a:t>“embarrassing</a:t>
            </a:r>
            <a:r>
              <a:rPr lang="en-US" altLang="zh-TW" sz="1500" dirty="0">
                <a:ea typeface="新細明體" pitchFamily="18" charset="-120"/>
              </a:rPr>
              <a:t>” parallelism due to </a:t>
            </a:r>
            <a:r>
              <a:rPr lang="en-US" altLang="zh-TW" sz="1500" dirty="0" smtClean="0">
                <a:ea typeface="新細明體" pitchFamily="18" charset="-120"/>
              </a:rPr>
              <a:t>independence </a:t>
            </a:r>
            <a:r>
              <a:rPr lang="en-US" altLang="zh-TW" sz="1500" dirty="0">
                <a:ea typeface="新細明體" pitchFamily="18" charset="-120"/>
              </a:rPr>
              <a:t>of each ray</a:t>
            </a:r>
          </a:p>
          <a:p>
            <a:pPr lvl="1"/>
            <a:r>
              <a:rPr lang="en-US" altLang="zh-TW" sz="1500" dirty="0">
                <a:ea typeface="新細明體" pitchFamily="18" charset="-120"/>
              </a:rPr>
              <a:t>h</a:t>
            </a:r>
            <a:r>
              <a:rPr lang="en-US" altLang="zh-TW" sz="1500" dirty="0" smtClean="0">
                <a:ea typeface="新細明體" pitchFamily="18" charset="-120"/>
              </a:rPr>
              <a:t>ard </a:t>
            </a:r>
            <a:r>
              <a:rPr lang="en-US" altLang="zh-TW" sz="1500" dirty="0">
                <a:ea typeface="新細明體" pitchFamily="18" charset="-120"/>
              </a:rPr>
              <a:t>to make hardware optimized for </a:t>
            </a:r>
            <a:r>
              <a:rPr lang="en-US" altLang="zh-TW" sz="1500" dirty="0" smtClean="0">
                <a:ea typeface="新細明體" pitchFamily="18" charset="-120"/>
              </a:rPr>
              <a:t>ray tracing</a:t>
            </a:r>
            <a:r>
              <a:rPr lang="en-US" altLang="zh-TW" sz="1500" dirty="0">
                <a:ea typeface="新細明體" pitchFamily="18" charset="-120"/>
              </a:rPr>
              <a:t>:</a:t>
            </a:r>
          </a:p>
          <a:p>
            <a:pPr lvl="2"/>
            <a:r>
              <a:rPr lang="en-US" altLang="zh-TW" sz="1500" dirty="0">
                <a:ea typeface="新細明體" pitchFamily="18" charset="-120"/>
              </a:rPr>
              <a:t>large amount of floating point calculations</a:t>
            </a:r>
          </a:p>
          <a:p>
            <a:pPr lvl="2">
              <a:spcBef>
                <a:spcPts val="0"/>
              </a:spcBef>
            </a:pPr>
            <a:r>
              <a:rPr lang="en-US" altLang="zh-TW" sz="1500" dirty="0">
                <a:ea typeface="新細明體" pitchFamily="18" charset="-120"/>
              </a:rPr>
              <a:t>complex control flow structure</a:t>
            </a:r>
          </a:p>
          <a:p>
            <a:pPr lvl="2">
              <a:spcBef>
                <a:spcPts val="0"/>
              </a:spcBef>
            </a:pPr>
            <a:r>
              <a:rPr lang="en-US" altLang="zh-TW" sz="1500" dirty="0">
                <a:ea typeface="新細明體" pitchFamily="18" charset="-120"/>
              </a:rPr>
              <a:t>complex memory access for scene </a:t>
            </a:r>
            <a:r>
              <a:rPr lang="en-US" altLang="zh-TW" sz="1500" dirty="0" smtClean="0">
                <a:ea typeface="新細明體" pitchFamily="18" charset="-120"/>
              </a:rPr>
              <a:t>data</a:t>
            </a:r>
          </a:p>
          <a:p>
            <a:pPr lvl="2">
              <a:spcBef>
                <a:spcPts val="0"/>
              </a:spcBef>
            </a:pPr>
            <a:endParaRPr lang="en-US" altLang="zh-TW" sz="1500" dirty="0">
              <a:ea typeface="新細明體" pitchFamily="18" charset="-120"/>
            </a:endParaRPr>
          </a:p>
          <a:p>
            <a:r>
              <a:rPr lang="en-US" altLang="zh-TW" sz="1800" dirty="0">
                <a:ea typeface="新細明體" pitchFamily="18" charset="-120"/>
              </a:rPr>
              <a:t>One solution: software-based, highly optimized raytracer using cluster with multiple </a:t>
            </a:r>
            <a:r>
              <a:rPr lang="en-US" altLang="zh-TW" sz="1800" dirty="0" smtClean="0">
                <a:ea typeface="新細明體" pitchFamily="18" charset="-120"/>
              </a:rPr>
              <a:t>CPUs</a:t>
            </a:r>
          </a:p>
          <a:p>
            <a:pPr lvl="1"/>
            <a:r>
              <a:rPr lang="en-US" altLang="zh-TW" sz="1400" dirty="0" smtClean="0">
                <a:ea typeface="新細明體" pitchFamily="18" charset="-120"/>
              </a:rPr>
              <a:t>Prior to ubiquitous GPU-based methods, ray tracing on CPU clusters to take advantage of parallelism</a:t>
            </a:r>
            <a:endParaRPr lang="en-US" altLang="zh-TW" sz="1400" dirty="0">
              <a:ea typeface="新細明體" pitchFamily="18" charset="-120"/>
            </a:endParaRPr>
          </a:p>
          <a:p>
            <a:pPr lvl="1"/>
            <a:r>
              <a:rPr lang="en-US" altLang="zh-TW" sz="1500" dirty="0">
                <a:ea typeface="新細明體" pitchFamily="18" charset="-120"/>
              </a:rPr>
              <a:t>h</a:t>
            </a:r>
            <a:r>
              <a:rPr lang="en-US" altLang="zh-TW" sz="1500" dirty="0" smtClean="0">
                <a:ea typeface="新細明體" pitchFamily="18" charset="-120"/>
              </a:rPr>
              <a:t>ard </a:t>
            </a:r>
            <a:r>
              <a:rPr lang="en-US" altLang="zh-TW" sz="1500" dirty="0">
                <a:ea typeface="新細明體" pitchFamily="18" charset="-120"/>
              </a:rPr>
              <a:t>to have widespread adoption because of size and cost</a:t>
            </a:r>
          </a:p>
          <a:p>
            <a:pPr lvl="1"/>
            <a:r>
              <a:rPr lang="en-US" altLang="zh-TW" sz="1500" dirty="0" smtClean="0">
                <a:ea typeface="新細明體" pitchFamily="18" charset="-120"/>
              </a:rPr>
              <a:t>Can speed up with more cores per CPU</a:t>
            </a:r>
          </a:p>
          <a:p>
            <a:r>
              <a:rPr lang="en-US" altLang="zh-TW" sz="1700" dirty="0" smtClean="0">
                <a:ea typeface="新細明體" pitchFamily="18" charset="-120"/>
              </a:rPr>
              <a:t>Large CPU render farms still exist, but generally used for CGI</a:t>
            </a:r>
          </a:p>
          <a:p>
            <a:pPr lvl="1"/>
            <a:r>
              <a:rPr lang="en-US" altLang="zh-TW" dirty="0" err="1" smtClean="0">
                <a:ea typeface="新細明體" pitchFamily="18" charset="-120"/>
              </a:rPr>
              <a:t>Weta</a:t>
            </a:r>
            <a:r>
              <a:rPr lang="en-US" altLang="zh-TW" dirty="0" smtClean="0">
                <a:ea typeface="新細明體" pitchFamily="18" charset="-120"/>
              </a:rPr>
              <a:t> Digital (Avatar), ILM, etc.</a:t>
            </a:r>
            <a:endParaRPr lang="en-US" altLang="zh-TW" dirty="0">
              <a:ea typeface="新細明體" pitchFamily="18" charset="-120"/>
            </a:endParaRPr>
          </a:p>
          <a:p>
            <a:pPr marL="742950" lvl="1" indent="-285750">
              <a:lnSpc>
                <a:spcPct val="90000"/>
              </a:lnSpc>
              <a:spcBef>
                <a:spcPct val="20000"/>
              </a:spcBef>
              <a:buNone/>
            </a:pPr>
            <a:endParaRPr lang="zh-TW" altLang="en-US" sz="1600" dirty="0">
              <a:ea typeface="新細明體" pitchFamily="18" charset="-120"/>
            </a:endParaRPr>
          </a:p>
          <a:p>
            <a:pPr marL="0" indent="0">
              <a:lnSpc>
                <a:spcPct val="90000"/>
              </a:lnSpc>
              <a:spcBef>
                <a:spcPct val="20000"/>
              </a:spcBef>
              <a:buNone/>
            </a:pPr>
            <a:endParaRPr lang="en-US" altLang="zh-TW" sz="1600"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altLang="zh-TW" dirty="0" smtClean="0">
                <a:ea typeface="新細明體" pitchFamily="18" charset="-120"/>
              </a:rPr>
              <a:t>Real-time Ray Tracing (1/2)</a:t>
            </a:r>
            <a:endParaRPr lang="en-US" dirty="0"/>
          </a:p>
        </p:txBody>
      </p:sp>
      <p:pic>
        <p:nvPicPr>
          <p:cNvPr id="17" name="Picture 4" descr="sunflowers_2"/>
          <p:cNvPicPr>
            <a:picLocks noChangeAspect="1" noChangeArrowheads="1"/>
          </p:cNvPicPr>
          <p:nvPr/>
        </p:nvPicPr>
        <p:blipFill>
          <a:blip r:embed="rId2" cstate="print"/>
          <a:srcRect/>
          <a:stretch>
            <a:fillRect/>
          </a:stretch>
        </p:blipFill>
        <p:spPr bwMode="auto">
          <a:xfrm>
            <a:off x="5029200" y="895350"/>
            <a:ext cx="3625200" cy="2704650"/>
          </a:xfrm>
          <a:prstGeom prst="rect">
            <a:avLst/>
          </a:prstGeom>
          <a:noFill/>
          <a:ln w="9525">
            <a:noFill/>
            <a:miter lim="800000"/>
            <a:headEnd/>
            <a:tailEnd/>
          </a:ln>
        </p:spPr>
      </p:pic>
      <p:sp>
        <p:nvSpPr>
          <p:cNvPr id="18" name="Text Box 5"/>
          <p:cNvSpPr txBox="1">
            <a:spLocks noChangeArrowheads="1"/>
          </p:cNvSpPr>
          <p:nvPr/>
        </p:nvSpPr>
        <p:spPr bwMode="auto">
          <a:xfrm>
            <a:off x="4953000" y="3699301"/>
            <a:ext cx="3962400" cy="784830"/>
          </a:xfrm>
          <a:prstGeom prst="rect">
            <a:avLst/>
          </a:prstGeom>
          <a:noFill/>
          <a:ln w="19050">
            <a:noFill/>
            <a:miter lim="800000"/>
            <a:headEnd/>
            <a:tailEnd/>
          </a:ln>
        </p:spPr>
        <p:txBody>
          <a:bodyPr wrap="square">
            <a:spAutoFit/>
          </a:bodyPr>
          <a:lstStyle/>
          <a:p>
            <a:pPr>
              <a:spcBef>
                <a:spcPct val="50000"/>
              </a:spcBef>
              <a:buFontTx/>
              <a:buNone/>
            </a:pPr>
            <a:r>
              <a:rPr lang="en-US" altLang="zh-TW" sz="1500" dirty="0" err="1">
                <a:ea typeface="新細明體" pitchFamily="18" charset="-120"/>
              </a:rPr>
              <a:t>OpenRT</a:t>
            </a:r>
            <a:r>
              <a:rPr lang="en-US" altLang="zh-TW" sz="1500" dirty="0">
                <a:ea typeface="新細明體" pitchFamily="18" charset="-120"/>
              </a:rPr>
              <a:t> rendering of five maple trees and  28,000 sunflowers (35,000 triangles) on 48 CPUs</a:t>
            </a:r>
          </a:p>
        </p:txBody>
      </p:sp>
      <p:sp>
        <p:nvSpPr>
          <p:cNvPr id="4" name="Slide Number Placeholder 3"/>
          <p:cNvSpPr>
            <a:spLocks noGrp="1"/>
          </p:cNvSpPr>
          <p:nvPr>
            <p:ph type="sldNum" sz="quarter" idx="4"/>
          </p:nvPr>
        </p:nvSpPr>
        <p:spPr/>
        <p:txBody>
          <a:bodyPr/>
          <a:lstStyle/>
          <a:p>
            <a:fld id="{878FC6C6-EB77-4A33-8CE7-3A064FF17C51}" type="slidenum">
              <a:rPr lang="en-US" smtClean="0"/>
              <a:pPr/>
              <a:t>45</a:t>
            </a:fld>
            <a:r>
              <a:rPr lang="en-US" dirty="0" smtClean="0"/>
              <a:t> of 48</a:t>
            </a:r>
            <a:endParaRPr lang="en-US" dirty="0"/>
          </a:p>
        </p:txBody>
      </p:sp>
    </p:spTree>
    <p:extLst>
      <p:ext uri="{BB962C8B-B14F-4D97-AF65-F5344CB8AC3E}">
        <p14:creationId xmlns:p14="http://schemas.microsoft.com/office/powerpoint/2010/main" val="122008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fade">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fade">
                                      <p:cBhvr>
                                        <p:cTn id="62" dur="500"/>
                                        <p:tgtEl>
                                          <p:spTgt spid="5">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1" end="11"/>
                                            </p:txEl>
                                          </p:spTgt>
                                        </p:tgtEl>
                                        <p:attrNameLst>
                                          <p:attrName>style.visibility</p:attrName>
                                        </p:attrNameLst>
                                      </p:cBhvr>
                                      <p:to>
                                        <p:strVal val="visible"/>
                                      </p:to>
                                    </p:set>
                                    <p:animEffect transition="in" filter="fade">
                                      <p:cBhvr>
                                        <p:cTn id="67" dur="500"/>
                                        <p:tgtEl>
                                          <p:spTgt spid="5">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12" end="12"/>
                                            </p:txEl>
                                          </p:spTgt>
                                        </p:tgtEl>
                                        <p:attrNameLst>
                                          <p:attrName>style.visibility</p:attrName>
                                        </p:attrNameLst>
                                      </p:cBhvr>
                                      <p:to>
                                        <p:strVal val="visible"/>
                                      </p:to>
                                    </p:set>
                                    <p:animEffect transition="in" filter="fade">
                                      <p:cBhvr>
                                        <p:cTn id="72"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71550"/>
            <a:ext cx="8229600" cy="3600450"/>
          </a:xfrm>
        </p:spPr>
        <p:txBody>
          <a:bodyPr>
            <a:normAutofit/>
          </a:bodyPr>
          <a:lstStyle/>
          <a:p>
            <a:r>
              <a:rPr lang="en-US" altLang="zh-TW" sz="1800" dirty="0" smtClean="0"/>
              <a:t>Modern solution: Use GPU’s to speed up ray tracing</a:t>
            </a:r>
          </a:p>
          <a:p>
            <a:pPr lvl="1"/>
            <a:r>
              <a:rPr lang="en-US" altLang="zh-TW" sz="1600" dirty="0" smtClean="0"/>
              <a:t>On the cutting edge, </a:t>
            </a:r>
            <a:r>
              <a:rPr lang="en-US" altLang="zh-TW" sz="1600" dirty="0" err="1" smtClean="0"/>
              <a:t>Nvidia</a:t>
            </a:r>
            <a:r>
              <a:rPr lang="en-US" altLang="zh-TW" sz="1600" dirty="0" smtClean="0"/>
              <a:t> </a:t>
            </a:r>
            <a:r>
              <a:rPr lang="en-US" altLang="zh-TW" sz="1600" dirty="0" err="1" smtClean="0"/>
              <a:t>Kepler</a:t>
            </a:r>
            <a:r>
              <a:rPr lang="en-US" altLang="zh-TW" sz="1600" dirty="0" smtClean="0"/>
              <a:t> architecture capable of real time ray tracing</a:t>
            </a:r>
          </a:p>
          <a:p>
            <a:pPr lvl="2"/>
            <a:r>
              <a:rPr lang="en-US" altLang="zh-TW" sz="1400" dirty="0" smtClean="0"/>
              <a:t>Demo at GTC 2012:</a:t>
            </a:r>
            <a:r>
              <a:rPr lang="en-US" altLang="zh-TW" sz="1400" dirty="0"/>
              <a:t> </a:t>
            </a:r>
            <a:r>
              <a:rPr lang="en-US" sz="1400" dirty="0" smtClean="0">
                <a:hlinkClick r:id="rId2"/>
              </a:rPr>
              <a:t>http</a:t>
            </a:r>
            <a:r>
              <a:rPr lang="en-US" sz="1400" dirty="0">
                <a:hlinkClick r:id="rId2"/>
              </a:rPr>
              <a:t>://www.youtube.com/watch?v=h5mRRElXy-w</a:t>
            </a:r>
            <a:endParaRPr lang="en-US" altLang="zh-TW" sz="1400" dirty="0"/>
          </a:p>
          <a:p>
            <a:pPr lvl="2"/>
            <a:r>
              <a:rPr lang="en-US" altLang="zh-TW" sz="1400" dirty="0" smtClean="0"/>
              <a:t>(Skip ahead to 2:05 for actual ray tracing)</a:t>
            </a:r>
          </a:p>
          <a:p>
            <a:pPr lvl="2"/>
            <a:endParaRPr lang="en-US" altLang="zh-TW" sz="1400" dirty="0" smtClean="0"/>
          </a:p>
          <a:p>
            <a:pPr marL="594360" lvl="2" indent="0">
              <a:buNone/>
            </a:pPr>
            <a:endParaRPr lang="en-US" altLang="zh-TW" sz="1400" dirty="0"/>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6684"/>
            <a:ext cx="8229600" cy="457200"/>
          </a:xfrm>
        </p:spPr>
        <p:txBody>
          <a:bodyPr>
            <a:normAutofit fontScale="90000"/>
          </a:bodyPr>
          <a:lstStyle/>
          <a:p>
            <a:r>
              <a:rPr lang="en-US" altLang="zh-TW" dirty="0" smtClean="0"/>
              <a:t>Real-time Ray Tracing (2/2)</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46</a:t>
            </a:fld>
            <a:r>
              <a:rPr lang="en-US" dirty="0" smtClean="0"/>
              <a:t> of 48</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343150"/>
            <a:ext cx="4023360" cy="2263140"/>
          </a:xfrm>
          <a:prstGeom prst="rect">
            <a:avLst/>
          </a:prstGeom>
        </p:spPr>
      </p:pic>
      <p:sp>
        <p:nvSpPr>
          <p:cNvPr id="7" name="TextBox 6"/>
          <p:cNvSpPr txBox="1"/>
          <p:nvPr/>
        </p:nvSpPr>
        <p:spPr>
          <a:xfrm>
            <a:off x="6602627" y="3145957"/>
            <a:ext cx="1905000" cy="923330"/>
          </a:xfrm>
          <a:prstGeom prst="rect">
            <a:avLst/>
          </a:prstGeom>
          <a:noFill/>
        </p:spPr>
        <p:txBody>
          <a:bodyPr wrap="square" rtlCol="0">
            <a:spAutoFit/>
          </a:bodyPr>
          <a:lstStyle/>
          <a:p>
            <a:r>
              <a:rPr lang="en-US" dirty="0" smtClean="0"/>
              <a:t>Scene ray traced in real time using </a:t>
            </a:r>
            <a:r>
              <a:rPr lang="en-US" dirty="0" err="1" smtClean="0"/>
              <a:t>Nvidia</a:t>
            </a:r>
            <a:r>
              <a:rPr lang="en-US" dirty="0" smtClean="0"/>
              <a:t> </a:t>
            </a:r>
            <a:r>
              <a:rPr lang="en-US" dirty="0" err="1" smtClean="0"/>
              <a:t>Kepler</a:t>
            </a:r>
            <a:endParaRPr lang="en-US" dirty="0"/>
          </a:p>
        </p:txBody>
      </p:sp>
    </p:spTree>
    <p:extLst>
      <p:ext uri="{BB962C8B-B14F-4D97-AF65-F5344CB8AC3E}">
        <p14:creationId xmlns:p14="http://schemas.microsoft.com/office/powerpoint/2010/main" val="3796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457200" y="1085850"/>
            <a:ext cx="4114800" cy="3600450"/>
          </a:xfrm>
        </p:spPr>
        <p:txBody>
          <a:bodyPr>
            <a:normAutofit fontScale="85000" lnSpcReduction="20000"/>
          </a:bodyPr>
          <a:lstStyle/>
          <a:p>
            <a:r>
              <a:rPr lang="en-US" dirty="0" err="1" smtClean="0"/>
              <a:t>nVidia</a:t>
            </a:r>
            <a:r>
              <a:rPr lang="en-US" dirty="0" smtClean="0"/>
              <a:t> </a:t>
            </a:r>
            <a:r>
              <a:rPr lang="en-US" dirty="0" err="1" smtClean="0"/>
              <a:t>OptiX</a:t>
            </a:r>
            <a:r>
              <a:rPr lang="en-US" dirty="0" smtClean="0"/>
              <a:t> framework</a:t>
            </a:r>
          </a:p>
          <a:p>
            <a:pPr lvl="1"/>
            <a:r>
              <a:rPr lang="en-US" dirty="0" smtClean="0"/>
              <a:t>Built on top of existing CUDA parallel programming model</a:t>
            </a:r>
          </a:p>
          <a:p>
            <a:r>
              <a:rPr lang="en-US" dirty="0" smtClean="0"/>
              <a:t>You can run the demos and download the SDK yourself!</a:t>
            </a:r>
          </a:p>
          <a:p>
            <a:pPr lvl="1"/>
            <a:r>
              <a:rPr lang="en-US" dirty="0">
                <a:hlinkClick r:id="rId2"/>
              </a:rPr>
              <a:t>http://</a:t>
            </a:r>
            <a:r>
              <a:rPr lang="en-US" dirty="0" smtClean="0">
                <a:hlinkClick r:id="rId2"/>
              </a:rPr>
              <a:t>developer.nvidia.com/optix</a:t>
            </a:r>
            <a:endParaRPr lang="en-US" dirty="0" smtClean="0"/>
          </a:p>
          <a:p>
            <a:endParaRPr lang="en-US" dirty="0" smtClean="0"/>
          </a:p>
          <a:p>
            <a:r>
              <a:rPr lang="en-US" dirty="0" smtClean="0"/>
              <a:t>You can also use GLSL </a:t>
            </a:r>
            <a:r>
              <a:rPr lang="en-US" dirty="0" err="1" smtClean="0"/>
              <a:t>shaders</a:t>
            </a:r>
            <a:r>
              <a:rPr lang="en-US" dirty="0" smtClean="0"/>
              <a:t> (like the ones you’ve been writing in lab) to implement a ray tracer</a:t>
            </a:r>
          </a:p>
          <a:p>
            <a:endParaRPr lang="en-US" dirty="0"/>
          </a:p>
          <a:p>
            <a:r>
              <a:rPr lang="en-US" dirty="0" err="1" smtClean="0"/>
              <a:t>Weta</a:t>
            </a:r>
            <a:r>
              <a:rPr lang="en-US" dirty="0" smtClean="0"/>
              <a:t> Digital (Avatar, LOTR, X-Men) moving to GPU clusters for better efficiency</a:t>
            </a:r>
            <a:endParaRPr lang="en-US" dirty="0"/>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6" name="Title 5"/>
          <p:cNvSpPr>
            <a:spLocks noGrp="1"/>
          </p:cNvSpPr>
          <p:nvPr>
            <p:ph type="title"/>
          </p:nvPr>
        </p:nvSpPr>
        <p:spPr/>
        <p:txBody>
          <a:bodyPr>
            <a:normAutofit fontScale="90000"/>
          </a:bodyPr>
          <a:lstStyle/>
          <a:p>
            <a:r>
              <a:rPr lang="en-US" dirty="0" smtClean="0"/>
              <a:t>GPU Ray Tracing</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512" y="895350"/>
            <a:ext cx="4191000" cy="1699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286" y="2630959"/>
            <a:ext cx="3320415" cy="207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549081" y="4800600"/>
            <a:ext cx="1433406" cy="276999"/>
          </a:xfrm>
          <a:prstGeom prst="rect">
            <a:avLst/>
          </a:prstGeom>
          <a:noFill/>
        </p:spPr>
        <p:txBody>
          <a:bodyPr wrap="none" rtlCol="0">
            <a:spAutoFit/>
          </a:bodyPr>
          <a:lstStyle/>
          <a:p>
            <a:r>
              <a:rPr lang="en-US" sz="1200" dirty="0" err="1" smtClean="0"/>
              <a:t>OptiX</a:t>
            </a:r>
            <a:r>
              <a:rPr lang="en-US" sz="1200" dirty="0" smtClean="0"/>
              <a:t> SDK samples</a:t>
            </a:r>
            <a:endParaRPr lang="en-US" sz="1200" dirty="0"/>
          </a:p>
        </p:txBody>
      </p:sp>
      <p:sp>
        <p:nvSpPr>
          <p:cNvPr id="2" name="Slide Number Placeholder 1"/>
          <p:cNvSpPr>
            <a:spLocks noGrp="1"/>
          </p:cNvSpPr>
          <p:nvPr>
            <p:ph type="sldNum" sz="quarter" idx="4"/>
          </p:nvPr>
        </p:nvSpPr>
        <p:spPr/>
        <p:txBody>
          <a:bodyPr/>
          <a:lstStyle/>
          <a:p>
            <a:fld id="{878FC6C6-EB77-4A33-8CE7-3A064FF17C51}" type="slidenum">
              <a:rPr lang="en-US" smtClean="0"/>
              <a:pPr/>
              <a:t>47</a:t>
            </a:fld>
            <a:r>
              <a:rPr lang="en-US" dirty="0" smtClean="0"/>
              <a:t> of 48</a:t>
            </a:r>
            <a:endParaRPr lang="en-US" dirty="0"/>
          </a:p>
        </p:txBody>
      </p:sp>
    </p:spTree>
    <p:extLst>
      <p:ext uri="{BB962C8B-B14F-4D97-AF65-F5344CB8AC3E}">
        <p14:creationId xmlns:p14="http://schemas.microsoft.com/office/powerpoint/2010/main" val="101195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482"/>
                                        </p:tgtEl>
                                        <p:attrNameLst>
                                          <p:attrName>style.visibility</p:attrName>
                                        </p:attrNameLst>
                                      </p:cBhvr>
                                      <p:to>
                                        <p:strVal val="visible"/>
                                      </p:to>
                                    </p:set>
                                    <p:animEffect transition="in" filter="fade">
                                      <p:cBhvr>
                                        <p:cTn id="13" dur="500"/>
                                        <p:tgtEl>
                                          <p:spTgt spid="204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483"/>
                                        </p:tgtEl>
                                        <p:attrNameLst>
                                          <p:attrName>style.visibility</p:attrName>
                                        </p:attrNameLst>
                                      </p:cBhvr>
                                      <p:to>
                                        <p:strVal val="visible"/>
                                      </p:to>
                                    </p:set>
                                    <p:animEffect transition="in" filter="fade">
                                      <p:cBhvr>
                                        <p:cTn id="24" dur="500"/>
                                        <p:tgtEl>
                                          <p:spTgt spid="2048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57200" y="914401"/>
            <a:ext cx="8250235" cy="3829049"/>
          </a:xfrm>
        </p:spPr>
        <p:txBody>
          <a:bodyPr>
            <a:noAutofit/>
          </a:bodyPr>
          <a:lstStyle/>
          <a:p>
            <a:pPr marL="0" indent="0">
              <a:buNone/>
            </a:pPr>
            <a:r>
              <a:rPr lang="en-US" altLang="zh-TW" sz="2400" dirty="0" smtClean="0">
                <a:solidFill>
                  <a:srgbClr val="0070C0"/>
                </a:solidFill>
                <a:ea typeface="新細明體" pitchFamily="18" charset="-120"/>
              </a:rPr>
              <a:t>Free Advanced Raytracer</a:t>
            </a:r>
            <a:endParaRPr lang="en-US" altLang="zh-TW" sz="2400" dirty="0">
              <a:solidFill>
                <a:srgbClr val="0070C0"/>
              </a:solidFill>
              <a:ea typeface="新細明體" pitchFamily="18" charset="-120"/>
            </a:endParaRPr>
          </a:p>
          <a:p>
            <a:pPr marL="342900" indent="-342900">
              <a:lnSpc>
                <a:spcPct val="90000"/>
              </a:lnSpc>
              <a:spcBef>
                <a:spcPct val="20000"/>
              </a:spcBef>
              <a:tabLst>
                <a:tab pos="2974975" algn="l"/>
              </a:tabLst>
            </a:pPr>
            <a:r>
              <a:rPr lang="en-US" altLang="zh-TW" dirty="0">
                <a:ea typeface="新細明體" pitchFamily="18" charset="-120"/>
              </a:rPr>
              <a:t>Full-featured raytracer available online: </a:t>
            </a:r>
            <a:r>
              <a:rPr lang="en-US" altLang="zh-TW" dirty="0" smtClean="0">
                <a:ea typeface="新細明體" pitchFamily="18" charset="-120"/>
              </a:rPr>
              <a:t/>
            </a:r>
            <a:br>
              <a:rPr lang="en-US" altLang="zh-TW" dirty="0" smtClean="0">
                <a:ea typeface="新細明體" pitchFamily="18" charset="-120"/>
              </a:rPr>
            </a:br>
            <a:r>
              <a:rPr lang="en-US" altLang="zh-TW" dirty="0" smtClean="0">
                <a:ea typeface="新細明體" pitchFamily="18" charset="-120"/>
                <a:hlinkClick r:id="rId2"/>
              </a:rPr>
              <a:t>povray.org</a:t>
            </a:r>
            <a:endParaRPr lang="en-US" altLang="zh-TW" dirty="0">
              <a:ea typeface="新細明體" pitchFamily="18" charset="-120"/>
            </a:endParaRPr>
          </a:p>
          <a:p>
            <a:pPr marL="342900" indent="-342900">
              <a:lnSpc>
                <a:spcPct val="90000"/>
              </a:lnSpc>
              <a:spcBef>
                <a:spcPct val="20000"/>
              </a:spcBef>
            </a:pPr>
            <a:r>
              <a:rPr lang="en-US" altLang="zh-TW" dirty="0">
                <a:ea typeface="新細明體" pitchFamily="18" charset="-120"/>
              </a:rPr>
              <a:t>Obligatory pretty pictures (see </a:t>
            </a:r>
            <a:r>
              <a:rPr lang="en-US" altLang="zh-TW" dirty="0">
                <a:ea typeface="新細明體" pitchFamily="18" charset="-120"/>
                <a:hlinkClick r:id="rId3"/>
              </a:rPr>
              <a:t>irtc.org</a:t>
            </a:r>
            <a:r>
              <a:rPr lang="en-US" altLang="zh-TW" dirty="0">
                <a:ea typeface="新細明體" pitchFamily="18" charset="-120"/>
              </a:rPr>
              <a:t>):</a:t>
            </a:r>
          </a:p>
          <a:p>
            <a:pPr marL="0" indent="0">
              <a:buNone/>
            </a:pPr>
            <a:endParaRPr lang="en-US" altLang="zh-TW" dirty="0">
              <a:ea typeface="新細明體" pitchFamily="18" charset="-120"/>
            </a:endParaRPr>
          </a:p>
          <a:p>
            <a:pPr marL="0" indent="0">
              <a:lnSpc>
                <a:spcPct val="90000"/>
              </a:lnSpc>
              <a:spcBef>
                <a:spcPct val="20000"/>
              </a:spcBef>
              <a:buNone/>
            </a:pPr>
            <a:endParaRPr lang="en-US" altLang="zh-TW" dirty="0" smtClean="0">
              <a:ea typeface="新細明體" pitchFamily="18" charset="-120"/>
            </a:endParaRPr>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ea typeface="新細明體" pitchFamily="18" charset="-120"/>
              </a:rPr>
              <a:t>POV-Ray: Pretty Pictures</a:t>
            </a:r>
            <a:endParaRPr lang="en-US" dirty="0"/>
          </a:p>
        </p:txBody>
      </p:sp>
      <p:pic>
        <p:nvPicPr>
          <p:cNvPr id="6" name="Picture 32" descr="xmas-decorations-from-povray"/>
          <p:cNvPicPr>
            <a:picLocks noChangeAspect="1" noChangeArrowheads="1"/>
          </p:cNvPicPr>
          <p:nvPr/>
        </p:nvPicPr>
        <p:blipFill>
          <a:blip r:embed="rId4" cstate="print"/>
          <a:srcRect/>
          <a:stretch>
            <a:fillRect/>
          </a:stretch>
        </p:blipFill>
        <p:spPr bwMode="auto">
          <a:xfrm>
            <a:off x="6019800" y="895350"/>
            <a:ext cx="2254412" cy="1692471"/>
          </a:xfrm>
          <a:prstGeom prst="rect">
            <a:avLst/>
          </a:prstGeom>
          <a:noFill/>
          <a:ln w="9525">
            <a:noFill/>
            <a:miter lim="800000"/>
            <a:headEnd/>
            <a:tailEnd/>
          </a:ln>
        </p:spPr>
      </p:pic>
      <p:pic>
        <p:nvPicPr>
          <p:cNvPr id="7" name="Picture 34" descr="smoke"/>
          <p:cNvPicPr>
            <a:picLocks noChangeAspect="1" noChangeArrowheads="1"/>
          </p:cNvPicPr>
          <p:nvPr/>
        </p:nvPicPr>
        <p:blipFill>
          <a:blip r:embed="rId5" cstate="print"/>
          <a:srcRect/>
          <a:stretch>
            <a:fillRect/>
          </a:stretch>
        </p:blipFill>
        <p:spPr bwMode="auto">
          <a:xfrm>
            <a:off x="6025978" y="2927745"/>
            <a:ext cx="2254412" cy="1692471"/>
          </a:xfrm>
          <a:prstGeom prst="rect">
            <a:avLst/>
          </a:prstGeom>
          <a:noFill/>
          <a:ln w="9525">
            <a:noFill/>
            <a:miter lim="800000"/>
            <a:headEnd/>
            <a:tailEnd/>
          </a:ln>
        </p:spPr>
      </p:pic>
      <p:pic>
        <p:nvPicPr>
          <p:cNvPr id="10" name="Picture 35" descr="we_melt"/>
          <p:cNvPicPr>
            <a:picLocks noChangeAspect="1" noChangeArrowheads="1"/>
          </p:cNvPicPr>
          <p:nvPr/>
        </p:nvPicPr>
        <p:blipFill rotWithShape="1">
          <a:blip r:embed="rId6" cstate="print"/>
          <a:srcRect t="-1396" b="1396"/>
          <a:stretch/>
        </p:blipFill>
        <p:spPr bwMode="auto">
          <a:xfrm>
            <a:off x="997712" y="2270736"/>
            <a:ext cx="4031488" cy="2015744"/>
          </a:xfrm>
          <a:prstGeom prst="rect">
            <a:avLst/>
          </a:prstGeom>
          <a:noFill/>
          <a:ln w="9525">
            <a:noFill/>
            <a:miter lim="800000"/>
            <a:headEnd/>
            <a:tailEnd/>
          </a:ln>
        </p:spPr>
      </p:pic>
      <p:sp>
        <p:nvSpPr>
          <p:cNvPr id="11" name="Text Box 36"/>
          <p:cNvSpPr txBox="1">
            <a:spLocks noChangeArrowheads="1"/>
          </p:cNvSpPr>
          <p:nvPr/>
        </p:nvSpPr>
        <p:spPr bwMode="auto">
          <a:xfrm>
            <a:off x="685800" y="4303752"/>
            <a:ext cx="4953000" cy="553998"/>
          </a:xfrm>
          <a:prstGeom prst="rect">
            <a:avLst/>
          </a:prstGeom>
          <a:noFill/>
          <a:ln w="19050">
            <a:noFill/>
            <a:miter lim="800000"/>
            <a:headEnd/>
            <a:tailEnd/>
          </a:ln>
        </p:spPr>
        <p:txBody>
          <a:bodyPr wrap="square">
            <a:spAutoFit/>
          </a:bodyPr>
          <a:lstStyle/>
          <a:p>
            <a:pPr>
              <a:spcBef>
                <a:spcPct val="50000"/>
              </a:spcBef>
              <a:buFontTx/>
              <a:buNone/>
            </a:pPr>
            <a:r>
              <a:rPr lang="en-US" altLang="zh-TW" sz="1500" i="1" dirty="0">
                <a:ea typeface="新細明體" pitchFamily="18" charset="-120"/>
              </a:rPr>
              <a:t>Image credits: </a:t>
            </a:r>
            <a:r>
              <a:rPr lang="en-US" altLang="zh-TW" sz="1500" i="1" dirty="0" err="1">
                <a:ea typeface="新細明體" pitchFamily="18" charset="-120"/>
              </a:rPr>
              <a:t>Jochen</a:t>
            </a:r>
            <a:r>
              <a:rPr lang="en-US" altLang="zh-TW" sz="1500" i="1" dirty="0">
                <a:ea typeface="新細明體" pitchFamily="18" charset="-120"/>
              </a:rPr>
              <a:t> Diehl (top), </a:t>
            </a:r>
            <a:r>
              <a:rPr lang="en-US" altLang="zh-TW" sz="1500" i="1" dirty="0" err="1">
                <a:ea typeface="新細明體" pitchFamily="18" charset="-120"/>
              </a:rPr>
              <a:t>Juergen</a:t>
            </a:r>
            <a:r>
              <a:rPr lang="en-US" altLang="zh-TW" sz="1500" i="1" dirty="0">
                <a:ea typeface="新細明體" pitchFamily="18" charset="-120"/>
              </a:rPr>
              <a:t> </a:t>
            </a:r>
            <a:r>
              <a:rPr lang="en-US" altLang="zh-TW" sz="1500" i="1" dirty="0" err="1">
                <a:ea typeface="新細明體" pitchFamily="18" charset="-120"/>
              </a:rPr>
              <a:t>Ahl</a:t>
            </a:r>
            <a:r>
              <a:rPr lang="en-US" altLang="zh-TW" sz="1500" i="1" dirty="0">
                <a:ea typeface="新細明體" pitchFamily="18" charset="-120"/>
              </a:rPr>
              <a:t> </a:t>
            </a:r>
            <a:r>
              <a:rPr lang="en-US" altLang="zh-TW" sz="1500" i="1" dirty="0" smtClean="0">
                <a:ea typeface="新細明體" pitchFamily="18" charset="-120"/>
              </a:rPr>
              <a:t>(bottom right) </a:t>
            </a:r>
            <a:r>
              <a:rPr lang="en-US" altLang="zh-TW" sz="1500" i="1" dirty="0">
                <a:ea typeface="新細明體" pitchFamily="18" charset="-120"/>
              </a:rPr>
              <a:t/>
            </a:r>
            <a:br>
              <a:rPr lang="en-US" altLang="zh-TW" sz="1500" i="1" dirty="0">
                <a:ea typeface="新細明體" pitchFamily="18" charset="-120"/>
              </a:rPr>
            </a:br>
            <a:r>
              <a:rPr lang="en-US" altLang="zh-TW" sz="1500" i="1" dirty="0">
                <a:ea typeface="新細明體" pitchFamily="18" charset="-120"/>
              </a:rPr>
              <a:t> </a:t>
            </a:r>
          </a:p>
        </p:txBody>
      </p:sp>
      <p:sp>
        <p:nvSpPr>
          <p:cNvPr id="4" name="Slide Number Placeholder 3"/>
          <p:cNvSpPr>
            <a:spLocks noGrp="1"/>
          </p:cNvSpPr>
          <p:nvPr>
            <p:ph type="sldNum" sz="quarter" idx="4"/>
          </p:nvPr>
        </p:nvSpPr>
        <p:spPr/>
        <p:txBody>
          <a:bodyPr/>
          <a:lstStyle/>
          <a:p>
            <a:fld id="{878FC6C6-EB77-4A33-8CE7-3A064FF17C51}" type="slidenum">
              <a:rPr lang="en-US" smtClean="0"/>
              <a:pPr/>
              <a:t>48</a:t>
            </a:fld>
            <a:r>
              <a:rPr lang="en-US" dirty="0" smtClean="0"/>
              <a:t> of 48</a:t>
            </a:r>
            <a:endParaRPr lang="en-US" dirty="0"/>
          </a:p>
        </p:txBody>
      </p:sp>
    </p:spTree>
    <p:extLst>
      <p:ext uri="{BB962C8B-B14F-4D97-AF65-F5344CB8AC3E}">
        <p14:creationId xmlns:p14="http://schemas.microsoft.com/office/powerpoint/2010/main" val="242317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95350"/>
            <a:ext cx="5334000" cy="3790950"/>
          </a:xfrm>
        </p:spPr>
        <p:txBody>
          <a:bodyPr>
            <a:normAutofit lnSpcReduction="10000"/>
          </a:bodyPr>
          <a:lstStyle/>
          <a:p>
            <a:r>
              <a:rPr lang="en-US" sz="1800" dirty="0" smtClean="0"/>
              <a:t>A raytracer is a finite back-mapping of rays from the camera(eye) through each sample (pixel) to objects in scene, to avoid forward solution for having to sample rays from light sources, not knowing which will be important for the </a:t>
            </a:r>
            <a:r>
              <a:rPr lang="en-US" sz="1800" dirty="0" err="1" smtClean="0"/>
              <a:t>PoV</a:t>
            </a:r>
            <a:endParaRPr lang="en-US" sz="1800" dirty="0" smtClean="0"/>
          </a:p>
          <a:p>
            <a:r>
              <a:rPr lang="en-US" sz="1800" dirty="0" smtClean="0"/>
              <a:t>Each pixel represents either:</a:t>
            </a:r>
          </a:p>
          <a:p>
            <a:pPr lvl="1"/>
            <a:r>
              <a:rPr lang="en-US" dirty="0" smtClean="0"/>
              <a:t>a ray intersection with an object in the scene</a:t>
            </a:r>
          </a:p>
          <a:p>
            <a:pPr lvl="1"/>
            <a:r>
              <a:rPr lang="en-US" dirty="0" smtClean="0"/>
              <a:t>no intersection</a:t>
            </a:r>
          </a:p>
          <a:p>
            <a:r>
              <a:rPr lang="en-US" sz="1800" dirty="0" smtClean="0"/>
              <a:t>A ray traced scene is a “virtual photo”  comprised of many samples on film plane</a:t>
            </a:r>
          </a:p>
          <a:p>
            <a:r>
              <a:rPr lang="en-US" sz="1800" dirty="0" smtClean="0"/>
              <a:t>Instead of one ray, imagine thousands of rays being shot from the eye through different points on film plane</a:t>
            </a:r>
          </a:p>
          <a:p>
            <a:endParaRPr lang="en-US" sz="1800" dirty="0"/>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What is a Raytracer?</a:t>
            </a:r>
            <a:endParaRPr lang="en-US" dirty="0"/>
          </a:p>
        </p:txBody>
      </p:sp>
      <p:pic>
        <p:nvPicPr>
          <p:cNvPr id="5" name="Picture 33" descr="slide6c"/>
          <p:cNvPicPr>
            <a:picLocks noChangeAspect="1" noChangeArrowheads="1"/>
          </p:cNvPicPr>
          <p:nvPr/>
        </p:nvPicPr>
        <p:blipFill>
          <a:blip r:embed="rId2" cstate="print"/>
          <a:srcRect/>
          <a:stretch>
            <a:fillRect/>
          </a:stretch>
        </p:blipFill>
        <p:spPr bwMode="auto">
          <a:xfrm>
            <a:off x="5867400" y="1485900"/>
            <a:ext cx="3167063" cy="2316480"/>
          </a:xfrm>
          <a:prstGeom prst="rect">
            <a:avLst/>
          </a:prstGeom>
          <a:noFill/>
          <a:ln w="9525">
            <a:noFill/>
            <a:miter lim="800000"/>
            <a:headEnd/>
            <a:tailEnd/>
          </a:ln>
        </p:spPr>
      </p:pic>
      <p:sp>
        <p:nvSpPr>
          <p:cNvPr id="6" name="TextBox 5"/>
          <p:cNvSpPr txBox="1"/>
          <p:nvPr/>
        </p:nvSpPr>
        <p:spPr>
          <a:xfrm>
            <a:off x="5791200" y="3038743"/>
            <a:ext cx="533400"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Eye</a:t>
            </a:r>
            <a:endParaRPr lang="en-US" sz="1600" dirty="0">
              <a:latin typeface="Times New Roman" pitchFamily="18" charset="0"/>
              <a:cs typeface="Times New Roman" pitchFamily="18" charset="0"/>
            </a:endParaRPr>
          </a:p>
        </p:txBody>
      </p:sp>
      <p:sp>
        <p:nvSpPr>
          <p:cNvPr id="7" name="Slide Number Placeholder 6"/>
          <p:cNvSpPr>
            <a:spLocks noGrp="1"/>
          </p:cNvSpPr>
          <p:nvPr>
            <p:ph type="sldNum" sz="quarter" idx="4"/>
          </p:nvPr>
        </p:nvSpPr>
        <p:spPr/>
        <p:txBody>
          <a:bodyPr/>
          <a:lstStyle/>
          <a:p>
            <a:fld id="{878FC6C6-EB77-4A33-8CE7-3A064FF17C51}" type="slidenum">
              <a:rPr lang="en-US" smtClean="0"/>
              <a:pPr/>
              <a:t>5</a:t>
            </a:fld>
            <a:r>
              <a:rPr lang="en-US" dirty="0" smtClean="0"/>
              <a:t> of 48</a:t>
            </a:r>
            <a:endParaRPr lang="en-US" dirty="0"/>
          </a:p>
        </p:txBody>
      </p:sp>
    </p:spTree>
    <p:extLst>
      <p:ext uri="{BB962C8B-B14F-4D97-AF65-F5344CB8AC3E}">
        <p14:creationId xmlns:p14="http://schemas.microsoft.com/office/powerpoint/2010/main" val="360543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3" descr="slide6c"/>
          <p:cNvPicPr>
            <a:picLocks noChangeAspect="1" noChangeArrowheads="1"/>
          </p:cNvPicPr>
          <p:nvPr/>
        </p:nvPicPr>
        <p:blipFill>
          <a:blip r:embed="rId2" cstate="print"/>
          <a:srcRect/>
          <a:stretch>
            <a:fillRect/>
          </a:stretch>
        </p:blipFill>
        <p:spPr bwMode="auto">
          <a:xfrm>
            <a:off x="5623560" y="1504950"/>
            <a:ext cx="3333750" cy="2438400"/>
          </a:xfrm>
          <a:prstGeom prst="rect">
            <a:avLst/>
          </a:prstGeom>
          <a:noFill/>
          <a:ln w="9525">
            <a:noFill/>
            <a:miter lim="800000"/>
            <a:headEnd/>
            <a:tailEnd/>
          </a:ln>
        </p:spPr>
      </p:pic>
      <p:sp>
        <p:nvSpPr>
          <p:cNvPr id="3" name="Content Placeholder 2"/>
          <p:cNvSpPr>
            <a:spLocks noGrp="1"/>
          </p:cNvSpPr>
          <p:nvPr>
            <p:ph sz="quarter" idx="1"/>
          </p:nvPr>
        </p:nvSpPr>
        <p:spPr>
          <a:xfrm>
            <a:off x="381000" y="857250"/>
            <a:ext cx="5334000" cy="3771900"/>
          </a:xfrm>
        </p:spPr>
        <p:txBody>
          <a:bodyPr>
            <a:normAutofit fontScale="85000" lnSpcReduction="20000"/>
          </a:bodyPr>
          <a:lstStyle/>
          <a:p>
            <a:r>
              <a:rPr lang="en-US" dirty="0" smtClean="0"/>
              <a:t>Generate primary ray</a:t>
            </a:r>
          </a:p>
          <a:p>
            <a:pPr lvl="1"/>
            <a:r>
              <a:rPr lang="en-US" dirty="0" smtClean="0"/>
              <a:t>shoot rays from eye through sample points on film plane </a:t>
            </a:r>
          </a:p>
          <a:p>
            <a:pPr lvl="1"/>
            <a:r>
              <a:rPr lang="en-US" dirty="0" smtClean="0"/>
              <a:t>sample point is typically center of a pixel, but alternatively </a:t>
            </a:r>
            <a:r>
              <a:rPr lang="en-US" dirty="0" err="1" smtClean="0"/>
              <a:t>supersample</a:t>
            </a:r>
            <a:r>
              <a:rPr lang="en-US" dirty="0" smtClean="0"/>
              <a:t> pixels (recall from Image Processing IV)</a:t>
            </a:r>
          </a:p>
          <a:p>
            <a:r>
              <a:rPr lang="en-US" dirty="0" smtClean="0"/>
              <a:t>Ray-object intersection</a:t>
            </a:r>
            <a:endParaRPr lang="en-US" dirty="0"/>
          </a:p>
          <a:p>
            <a:pPr lvl="1"/>
            <a:r>
              <a:rPr lang="en-US" dirty="0" smtClean="0"/>
              <a:t>Find first object in scene that ray intersects with (if any)</a:t>
            </a:r>
          </a:p>
          <a:p>
            <a:r>
              <a:rPr lang="en-US" dirty="0" smtClean="0"/>
              <a:t>Calculate lighting (i.e. color)</a:t>
            </a:r>
            <a:endParaRPr lang="en-US" dirty="0"/>
          </a:p>
          <a:p>
            <a:pPr lvl="1"/>
            <a:r>
              <a:rPr lang="en-US" dirty="0"/>
              <a:t>use illumination model to </a:t>
            </a:r>
            <a:r>
              <a:rPr lang="en-US" dirty="0" smtClean="0"/>
              <a:t>determine </a:t>
            </a:r>
            <a:r>
              <a:rPr lang="en-US" dirty="0" smtClean="0">
                <a:solidFill>
                  <a:srgbClr val="C00000"/>
                </a:solidFill>
              </a:rPr>
              <a:t>direct</a:t>
            </a:r>
            <a:r>
              <a:rPr lang="en-US" dirty="0" smtClean="0"/>
              <a:t> </a:t>
            </a:r>
            <a:r>
              <a:rPr lang="en-US" dirty="0"/>
              <a:t>contribution from light </a:t>
            </a:r>
            <a:r>
              <a:rPr lang="en-US" dirty="0" smtClean="0"/>
              <a:t>sources (light rays)</a:t>
            </a:r>
            <a:endParaRPr lang="en-US" dirty="0"/>
          </a:p>
          <a:p>
            <a:pPr lvl="1"/>
            <a:r>
              <a:rPr lang="en-US" dirty="0"/>
              <a:t>s</a:t>
            </a:r>
            <a:r>
              <a:rPr lang="en-US" dirty="0" smtClean="0"/>
              <a:t>pecular (a.k.a. reflective) objects recursively generate secondary rays (</a:t>
            </a:r>
            <a:r>
              <a:rPr lang="en-US" dirty="0" smtClean="0">
                <a:solidFill>
                  <a:srgbClr val="C00000"/>
                </a:solidFill>
              </a:rPr>
              <a:t>indirect</a:t>
            </a:r>
            <a:r>
              <a:rPr lang="en-US" dirty="0" smtClean="0"/>
              <a:t> contribution) that also contribute to the color</a:t>
            </a:r>
          </a:p>
          <a:p>
            <a:pPr lvl="1"/>
            <a:r>
              <a:rPr lang="en-US" dirty="0"/>
              <a:t>S</a:t>
            </a:r>
            <a:r>
              <a:rPr lang="en-US" dirty="0" smtClean="0"/>
              <a:t>um of contributions determines color of  sample point</a:t>
            </a:r>
          </a:p>
          <a:p>
            <a:pPr lvl="1"/>
            <a:r>
              <a:rPr lang="en-US" dirty="0" smtClean="0"/>
              <a:t>No diffuse reflection rays, so limited global illumination</a:t>
            </a:r>
          </a:p>
          <a:p>
            <a:endParaRPr lang="en-US" dirty="0" smtClean="0"/>
          </a:p>
          <a:p>
            <a:pPr lvl="1"/>
            <a:endParaRPr lang="en-US" dirty="0"/>
          </a:p>
        </p:txBody>
      </p:sp>
      <p:sp>
        <p:nvSpPr>
          <p:cNvPr id="5" name="Footer Placeholder 4"/>
          <p:cNvSpPr>
            <a:spLocks noGrp="1"/>
          </p:cNvSpPr>
          <p:nvPr>
            <p:ph type="ftr" sz="quarter" idx="3"/>
          </p:nvPr>
        </p:nvSpPr>
        <p:spPr/>
        <p:txBody>
          <a:bodyPr/>
          <a:lstStyle/>
          <a:p>
            <a:r>
              <a:rPr lang="en-US" smtClean="0"/>
              <a:t>November 1, 2012</a:t>
            </a:r>
            <a:endParaRPr lang="en-US" dirty="0"/>
          </a:p>
        </p:txBody>
      </p:sp>
      <p:sp>
        <p:nvSpPr>
          <p:cNvPr id="2" name="Title 1"/>
          <p:cNvSpPr>
            <a:spLocks noGrp="1"/>
          </p:cNvSpPr>
          <p:nvPr>
            <p:ph type="title"/>
          </p:nvPr>
        </p:nvSpPr>
        <p:spPr>
          <a:xfrm>
            <a:off x="381000" y="400050"/>
            <a:ext cx="8229600" cy="457200"/>
          </a:xfrm>
        </p:spPr>
        <p:txBody>
          <a:bodyPr>
            <a:normAutofit fontScale="90000"/>
          </a:bodyPr>
          <a:lstStyle/>
          <a:p>
            <a:r>
              <a:rPr lang="en-US" dirty="0" smtClean="0"/>
              <a:t>Ray Tracing Fundamentals</a:t>
            </a:r>
            <a:endParaRPr lang="en-US" dirty="0"/>
          </a:p>
        </p:txBody>
      </p:sp>
      <p:sp>
        <p:nvSpPr>
          <p:cNvPr id="6" name="Slide Number Placeholder 5"/>
          <p:cNvSpPr>
            <a:spLocks noGrp="1"/>
          </p:cNvSpPr>
          <p:nvPr>
            <p:ph type="sldNum" sz="quarter" idx="4"/>
          </p:nvPr>
        </p:nvSpPr>
        <p:spPr/>
        <p:txBody>
          <a:bodyPr/>
          <a:lstStyle/>
          <a:p>
            <a:fld id="{878FC6C6-EB77-4A33-8CE7-3A064FF17C51}" type="slidenum">
              <a:rPr lang="en-US" smtClean="0"/>
              <a:pPr/>
              <a:t>6</a:t>
            </a:fld>
            <a:r>
              <a:rPr lang="en-US" dirty="0" smtClean="0"/>
              <a:t> of 48</a:t>
            </a:r>
            <a:endParaRPr lang="en-US" dirty="0"/>
          </a:p>
        </p:txBody>
      </p:sp>
      <p:sp>
        <p:nvSpPr>
          <p:cNvPr id="7" name="TextBox 6"/>
          <p:cNvSpPr txBox="1"/>
          <p:nvPr/>
        </p:nvSpPr>
        <p:spPr>
          <a:xfrm>
            <a:off x="5524500" y="3208020"/>
            <a:ext cx="533400"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Eye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62645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71550"/>
            <a:ext cx="8229600" cy="3600450"/>
          </a:xfrm>
        </p:spPr>
        <p:txBody>
          <a:bodyPr>
            <a:normAutofit/>
          </a:bodyPr>
          <a:lstStyle/>
          <a:p>
            <a:r>
              <a:rPr lang="en-US" sz="1800" dirty="0" smtClean="0"/>
              <a:t>How is ray tracing different from polygon scan conversion?  Shapes and </a:t>
            </a:r>
            <a:r>
              <a:rPr lang="en-US" sz="1800" dirty="0" err="1" smtClean="0"/>
              <a:t>Sceneview</a:t>
            </a:r>
            <a:r>
              <a:rPr lang="en-US" sz="1800" dirty="0" smtClean="0"/>
              <a:t> both use scan conversion to render objects in a scene and follow the same </a:t>
            </a:r>
            <a:r>
              <a:rPr lang="en-US" sz="1800" dirty="0" err="1" smtClean="0"/>
              <a:t>pseudocode</a:t>
            </a:r>
            <a:r>
              <a:rPr lang="en-US" sz="1800" dirty="0" smtClean="0"/>
              <a:t>:</a:t>
            </a:r>
          </a:p>
          <a:p>
            <a:pPr marL="742950" indent="0">
              <a:spcBef>
                <a:spcPts val="0"/>
              </a:spcBef>
              <a:buNone/>
            </a:pPr>
            <a:r>
              <a:rPr lang="en-US" sz="1800" b="1" dirty="0">
                <a:latin typeface="Courier New" pitchFamily="49" charset="0"/>
                <a:cs typeface="Courier New" pitchFamily="49" charset="0"/>
              </a:rPr>
              <a:t>for each </a:t>
            </a:r>
            <a:r>
              <a:rPr lang="en-US" sz="1800" dirty="0">
                <a:latin typeface="Courier New" pitchFamily="49" charset="0"/>
                <a:cs typeface="Courier New" pitchFamily="49" charset="0"/>
              </a:rPr>
              <a:t>object </a:t>
            </a:r>
            <a:r>
              <a:rPr lang="en-US" sz="1800" dirty="0" smtClean="0">
                <a:latin typeface="Courier New" pitchFamily="49" charset="0"/>
                <a:cs typeface="Courier New" pitchFamily="49" charset="0"/>
              </a:rPr>
              <a:t>in scene:</a:t>
            </a:r>
            <a:endParaRPr lang="en-US" sz="1800" dirty="0">
              <a:latin typeface="Courier New" pitchFamily="49" charset="0"/>
              <a:cs typeface="Courier New" pitchFamily="49" charset="0"/>
            </a:endParaRPr>
          </a:p>
          <a:p>
            <a:pPr marL="742950" indent="0">
              <a:spcBef>
                <a:spcPts val="0"/>
              </a:spcBef>
              <a:buNone/>
            </a:pPr>
            <a:r>
              <a:rPr lang="en-US" sz="1800" dirty="0">
                <a:latin typeface="Courier New" pitchFamily="49" charset="0"/>
                <a:cs typeface="Courier New" pitchFamily="49" charset="0"/>
              </a:rPr>
              <a:t>    </a:t>
            </a:r>
            <a:r>
              <a:rPr lang="en-US" sz="1800" b="1" dirty="0">
                <a:latin typeface="Courier New" pitchFamily="49" charset="0"/>
                <a:cs typeface="Courier New" pitchFamily="49" charset="0"/>
              </a:rPr>
              <a:t>for each</a:t>
            </a:r>
            <a:r>
              <a:rPr lang="en-US" sz="1800" dirty="0">
                <a:latin typeface="Courier New" pitchFamily="49" charset="0"/>
                <a:cs typeface="Courier New" pitchFamily="49" charset="0"/>
              </a:rPr>
              <a:t> triangle in </a:t>
            </a:r>
            <a:r>
              <a:rPr lang="en-US" sz="1800" dirty="0" smtClean="0">
                <a:latin typeface="Courier New" pitchFamily="49" charset="0"/>
                <a:cs typeface="Courier New" pitchFamily="49" charset="0"/>
              </a:rPr>
              <a:t>object:</a:t>
            </a:r>
            <a:endParaRPr lang="en-US" sz="1800" dirty="0">
              <a:latin typeface="Courier New" pitchFamily="49" charset="0"/>
              <a:cs typeface="Courier New" pitchFamily="49" charset="0"/>
            </a:endParaRPr>
          </a:p>
          <a:p>
            <a:pPr marL="742950" indent="0">
              <a:spcBef>
                <a:spcPts val="0"/>
              </a:spcBef>
              <a:buNone/>
            </a:pPr>
            <a:r>
              <a:rPr lang="en-US" sz="1800" dirty="0">
                <a:latin typeface="Courier New" pitchFamily="49" charset="0"/>
                <a:cs typeface="Courier New" pitchFamily="49" charset="0"/>
              </a:rPr>
              <a:t>        pass vertex geometry and colors to OpenGL,</a:t>
            </a:r>
          </a:p>
          <a:p>
            <a:pPr marL="742950" indent="0">
              <a:spcBef>
                <a:spcPts val="0"/>
              </a:spcBef>
              <a:buNone/>
            </a:pPr>
            <a:r>
              <a:rPr lang="en-US" sz="1800" dirty="0">
                <a:latin typeface="Courier New" pitchFamily="49" charset="0"/>
                <a:cs typeface="Courier New" pitchFamily="49" charset="0"/>
              </a:rPr>
              <a:t>        which renders each </a:t>
            </a:r>
            <a:r>
              <a:rPr lang="en-US" sz="1800" dirty="0" smtClean="0">
                <a:latin typeface="Courier New" pitchFamily="49" charset="0"/>
                <a:cs typeface="Courier New" pitchFamily="49" charset="0"/>
              </a:rPr>
              <a:t>triangle (using z-buffer) 			into </a:t>
            </a:r>
            <a:r>
              <a:rPr lang="en-US" sz="1800" dirty="0" err="1" smtClean="0">
                <a:latin typeface="Courier New" pitchFamily="49" charset="0"/>
                <a:cs typeface="Courier New" pitchFamily="49" charset="0"/>
              </a:rPr>
              <a:t>framebuffer</a:t>
            </a:r>
            <a:r>
              <a:rPr lang="en-US" sz="1800" dirty="0" smtClean="0">
                <a:latin typeface="Courier New" pitchFamily="49" charset="0"/>
                <a:cs typeface="Courier New" pitchFamily="49" charset="0"/>
              </a:rPr>
              <a:t> </a:t>
            </a:r>
            <a:r>
              <a:rPr lang="en-US" sz="1800" dirty="0">
                <a:latin typeface="Courier New" pitchFamily="49" charset="0"/>
                <a:cs typeface="Courier New" pitchFamily="49" charset="0"/>
              </a:rPr>
              <a:t>using OpenGL’s </a:t>
            </a:r>
            <a:r>
              <a:rPr lang="en-US" sz="1800" dirty="0" smtClean="0">
                <a:latin typeface="Courier New" pitchFamily="49" charset="0"/>
                <a:cs typeface="Courier New" pitchFamily="49" charset="0"/>
              </a:rPr>
              <a:t>				default </a:t>
            </a:r>
            <a:r>
              <a:rPr lang="en-US" sz="1800" dirty="0" err="1" smtClean="0">
                <a:latin typeface="Courier New" pitchFamily="49" charset="0"/>
                <a:cs typeface="Courier New" pitchFamily="49" charset="0"/>
              </a:rPr>
              <a:t>shaders</a:t>
            </a:r>
            <a:endParaRPr lang="en-US" sz="1800" dirty="0">
              <a:latin typeface="Courier New" pitchFamily="49" charset="0"/>
              <a:cs typeface="Courier New" pitchFamily="49" charset="0"/>
            </a:endParaRPr>
          </a:p>
          <a:p>
            <a:pPr marL="0" indent="0">
              <a:spcBef>
                <a:spcPts val="0"/>
              </a:spcBef>
              <a:buNone/>
            </a:pPr>
            <a:endParaRPr lang="en-US" dirty="0" smtClean="0"/>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p:txBody>
          <a:bodyPr>
            <a:normAutofit fontScale="90000"/>
          </a:bodyPr>
          <a:lstStyle/>
          <a:p>
            <a:r>
              <a:rPr lang="en-US" dirty="0" smtClean="0"/>
              <a:t>Ray Tracing vs. Triangle Scan Conversion (1/2)</a:t>
            </a:r>
            <a:endParaRPr lang="en-US" dirty="0"/>
          </a:p>
        </p:txBody>
      </p:sp>
      <p:pic>
        <p:nvPicPr>
          <p:cNvPr id="86" name="Picture 2170" descr="sphere"/>
          <p:cNvPicPr>
            <a:picLocks noChangeAspect="1" noChangeArrowheads="1"/>
          </p:cNvPicPr>
          <p:nvPr/>
        </p:nvPicPr>
        <p:blipFill>
          <a:blip r:embed="rId2" cstate="print"/>
          <a:srcRect/>
          <a:stretch>
            <a:fillRect/>
          </a:stretch>
        </p:blipFill>
        <p:spPr bwMode="auto">
          <a:xfrm>
            <a:off x="1295400" y="3310836"/>
            <a:ext cx="1267281" cy="1287887"/>
          </a:xfrm>
          <a:prstGeom prst="rect">
            <a:avLst/>
          </a:prstGeom>
          <a:noFill/>
          <a:ln w="9525">
            <a:noFill/>
            <a:miter lim="800000"/>
            <a:headEnd/>
            <a:tailEnd/>
          </a:ln>
        </p:spPr>
      </p:pic>
      <p:graphicFrame>
        <p:nvGraphicFramePr>
          <p:cNvPr id="88" name="Table 87"/>
          <p:cNvGraphicFramePr>
            <a:graphicFrameLocks noGrp="1"/>
          </p:cNvGraphicFramePr>
          <p:nvPr>
            <p:extLst>
              <p:ext uri="{D42A27DB-BD31-4B8C-83A1-F6EECF244321}">
                <p14:modId xmlns:p14="http://schemas.microsoft.com/office/powerpoint/2010/main" val="523034552"/>
              </p:ext>
            </p:extLst>
          </p:nvPr>
        </p:nvGraphicFramePr>
        <p:xfrm>
          <a:off x="6096000" y="3310836"/>
          <a:ext cx="1316736" cy="1316736"/>
        </p:xfrm>
        <a:graphic>
          <a:graphicData uri="http://schemas.openxmlformats.org/drawingml/2006/table">
            <a:tbl>
              <a:tblPr firstRow="1" bandRow="1">
                <a:tableStyleId>{2D5ABB26-0587-4C30-8999-92F81FD0307C}</a:tableStyleId>
              </a:tblPr>
              <a:tblGrid>
                <a:gridCol w="164592"/>
                <a:gridCol w="164592"/>
                <a:gridCol w="164592"/>
                <a:gridCol w="164592"/>
                <a:gridCol w="164592"/>
                <a:gridCol w="164592"/>
                <a:gridCol w="164592"/>
                <a:gridCol w="164592"/>
              </a:tblGrid>
              <a:tr h="164592">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592">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p:sp>
        <p:nvSpPr>
          <p:cNvPr id="89" name="Right Arrow 88"/>
          <p:cNvSpPr/>
          <p:nvPr/>
        </p:nvSpPr>
        <p:spPr>
          <a:xfrm>
            <a:off x="2895600" y="3829050"/>
            <a:ext cx="2971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2819400" y="4080748"/>
            <a:ext cx="3124200" cy="369332"/>
          </a:xfrm>
          <a:prstGeom prst="rect">
            <a:avLst/>
          </a:prstGeom>
          <a:noFill/>
        </p:spPr>
        <p:txBody>
          <a:bodyPr wrap="square" rtlCol="0">
            <a:spAutoFit/>
          </a:bodyPr>
          <a:lstStyle/>
          <a:p>
            <a:r>
              <a:rPr lang="en-US" dirty="0" smtClean="0"/>
              <a:t>(triangle rendered to screen)</a:t>
            </a:r>
            <a:endParaRPr lang="en-US" dirty="0"/>
          </a:p>
        </p:txBody>
      </p:sp>
      <p:sp>
        <p:nvSpPr>
          <p:cNvPr id="5" name="Slide Number Placeholder 4"/>
          <p:cNvSpPr>
            <a:spLocks noGrp="1"/>
          </p:cNvSpPr>
          <p:nvPr>
            <p:ph type="sldNum" sz="quarter" idx="4"/>
          </p:nvPr>
        </p:nvSpPr>
        <p:spPr/>
        <p:txBody>
          <a:bodyPr/>
          <a:lstStyle/>
          <a:p>
            <a:fld id="{878FC6C6-EB77-4A33-8CE7-3A064FF17C51}" type="slidenum">
              <a:rPr lang="en-US" smtClean="0"/>
              <a:pPr/>
              <a:t>7</a:t>
            </a:fld>
            <a:r>
              <a:rPr lang="en-US" dirty="0" smtClean="0"/>
              <a:t> of 48</a:t>
            </a:r>
            <a:endParaRPr lang="en-US" dirty="0"/>
          </a:p>
        </p:txBody>
      </p:sp>
    </p:spTree>
    <p:extLst>
      <p:ext uri="{BB962C8B-B14F-4D97-AF65-F5344CB8AC3E}">
        <p14:creationId xmlns:p14="http://schemas.microsoft.com/office/powerpoint/2010/main" val="52183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500"/>
                                        <p:tgtEl>
                                          <p:spTgt spid="8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3" descr="slide6c"/>
          <p:cNvPicPr>
            <a:picLocks noChangeAspect="1" noChangeArrowheads="1"/>
          </p:cNvPicPr>
          <p:nvPr/>
        </p:nvPicPr>
        <p:blipFill>
          <a:blip r:embed="rId2" cstate="print"/>
          <a:srcRect/>
          <a:stretch>
            <a:fillRect/>
          </a:stretch>
        </p:blipFill>
        <p:spPr bwMode="auto">
          <a:xfrm>
            <a:off x="457200" y="3074670"/>
            <a:ext cx="2250281" cy="1645920"/>
          </a:xfrm>
          <a:prstGeom prst="rect">
            <a:avLst/>
          </a:prstGeom>
          <a:noFill/>
          <a:ln w="9525">
            <a:noFill/>
            <a:miter lim="800000"/>
            <a:headEnd/>
            <a:tailEnd/>
          </a:ln>
        </p:spPr>
      </p:pic>
      <p:sp>
        <p:nvSpPr>
          <p:cNvPr id="3" name="Content Placeholder 2"/>
          <p:cNvSpPr>
            <a:spLocks noGrp="1"/>
          </p:cNvSpPr>
          <p:nvPr>
            <p:ph sz="quarter" idx="1"/>
          </p:nvPr>
        </p:nvSpPr>
        <p:spPr>
          <a:xfrm>
            <a:off x="457200" y="857250"/>
            <a:ext cx="8229600" cy="3600450"/>
          </a:xfrm>
        </p:spPr>
        <p:txBody>
          <a:bodyPr/>
          <a:lstStyle/>
          <a:p>
            <a:r>
              <a:rPr lang="en-US" sz="1600" dirty="0" smtClean="0"/>
              <a:t>Ray tracing uses the following </a:t>
            </a:r>
            <a:r>
              <a:rPr lang="en-US" sz="1600" dirty="0" err="1" smtClean="0"/>
              <a:t>pseudocode</a:t>
            </a:r>
            <a:r>
              <a:rPr lang="en-US" sz="1600" dirty="0" smtClean="0"/>
              <a:t>:</a:t>
            </a:r>
          </a:p>
          <a:p>
            <a:pPr marL="274320" lvl="1" indent="0">
              <a:spcBef>
                <a:spcPts val="0"/>
              </a:spcBef>
              <a:buNone/>
            </a:pPr>
            <a:r>
              <a:rPr lang="en-US" dirty="0" smtClean="0">
                <a:solidFill>
                  <a:schemeClr val="tx1"/>
                </a:solidFill>
                <a:latin typeface="Courier New" pitchFamily="49" charset="0"/>
                <a:cs typeface="Courier New" pitchFamily="49" charset="0"/>
              </a:rPr>
              <a:t>	</a:t>
            </a:r>
            <a:r>
              <a:rPr lang="en-US" sz="1600" b="1" dirty="0" smtClean="0">
                <a:solidFill>
                  <a:schemeClr val="tx1"/>
                </a:solidFill>
                <a:latin typeface="Courier New" pitchFamily="49" charset="0"/>
                <a:cs typeface="Courier New" pitchFamily="49" charset="0"/>
              </a:rPr>
              <a:t>for each </a:t>
            </a:r>
            <a:r>
              <a:rPr lang="en-US" sz="1600" dirty="0" smtClean="0">
                <a:solidFill>
                  <a:schemeClr val="tx1"/>
                </a:solidFill>
                <a:latin typeface="Courier New" pitchFamily="49" charset="0"/>
                <a:cs typeface="Courier New" pitchFamily="49" charset="0"/>
              </a:rPr>
              <a:t>sample in film plane:</a:t>
            </a:r>
          </a:p>
          <a:p>
            <a:pPr marL="274320" lvl="1" indent="0">
              <a:spcBef>
                <a:spcPts val="0"/>
              </a:spcBef>
              <a:buNone/>
            </a:pPr>
            <a:r>
              <a:rPr lang="en-US" sz="1600" dirty="0">
                <a:solidFill>
                  <a:schemeClr val="tx1"/>
                </a:solidFill>
                <a:latin typeface="Courier New" pitchFamily="49" charset="0"/>
                <a:cs typeface="Courier New" pitchFamily="49" charset="0"/>
              </a:rPr>
              <a:t>	 </a:t>
            </a:r>
            <a:r>
              <a:rPr lang="en-US" sz="1600" dirty="0" smtClean="0">
                <a:solidFill>
                  <a:schemeClr val="tx1"/>
                </a:solidFill>
                <a:latin typeface="Courier New" pitchFamily="49" charset="0"/>
                <a:cs typeface="Courier New" pitchFamily="49" charset="0"/>
              </a:rPr>
              <a:t>  determine closest object in scene hit by 	        	   	a ray going through that sample from eye point</a:t>
            </a:r>
          </a:p>
          <a:p>
            <a:pPr marL="274320" lvl="1" indent="0">
              <a:spcBef>
                <a:spcPts val="0"/>
              </a:spcBef>
              <a:buNone/>
            </a:pPr>
            <a:r>
              <a:rPr lang="en-US" sz="1600" dirty="0">
                <a:solidFill>
                  <a:schemeClr val="tx1"/>
                </a:solidFill>
                <a:latin typeface="Courier New" pitchFamily="49" charset="0"/>
                <a:cs typeface="Courier New" pitchFamily="49" charset="0"/>
              </a:rPr>
              <a:t>	 </a:t>
            </a:r>
            <a:r>
              <a:rPr lang="en-US" sz="1600" dirty="0" smtClean="0">
                <a:solidFill>
                  <a:schemeClr val="tx1"/>
                </a:solidFill>
                <a:latin typeface="Courier New" pitchFamily="49" charset="0"/>
                <a:cs typeface="Courier New" pitchFamily="49" charset="0"/>
              </a:rPr>
              <a:t>  set color based on calculation of 	   	  			illumination model for intersected object</a:t>
            </a:r>
          </a:p>
          <a:p>
            <a:r>
              <a:rPr lang="en-US" sz="1600" dirty="0" smtClean="0"/>
              <a:t>Note the distinction:</a:t>
            </a:r>
            <a:r>
              <a:rPr lang="en-US" sz="1600" dirty="0"/>
              <a:t> </a:t>
            </a:r>
            <a:r>
              <a:rPr lang="en-US" sz="1600" dirty="0" smtClean="0">
                <a:cs typeface="Courier New" pitchFamily="49" charset="0"/>
              </a:rPr>
              <a:t>polygonal scan conversion iterates over all </a:t>
            </a:r>
            <a:r>
              <a:rPr lang="en-US" sz="1600" b="1" u="sng" dirty="0" smtClean="0">
                <a:cs typeface="Courier New" pitchFamily="49" charset="0"/>
              </a:rPr>
              <a:t>VERTICES</a:t>
            </a:r>
            <a:r>
              <a:rPr lang="en-US" sz="1600" dirty="0" smtClean="0">
                <a:cs typeface="Courier New" pitchFamily="49" charset="0"/>
              </a:rPr>
              <a:t> whereas ray </a:t>
            </a:r>
            <a:r>
              <a:rPr lang="en-US" sz="1600" dirty="0">
                <a:cs typeface="Courier New" pitchFamily="49" charset="0"/>
              </a:rPr>
              <a:t>tracing iterates over </a:t>
            </a:r>
            <a:r>
              <a:rPr lang="en-US" sz="1600" b="1" u="sng" dirty="0" smtClean="0">
                <a:cs typeface="Courier New" pitchFamily="49" charset="0"/>
              </a:rPr>
              <a:t>2D PIXELS</a:t>
            </a:r>
            <a:r>
              <a:rPr lang="en-US" sz="1600" dirty="0" smtClean="0">
                <a:cs typeface="Courier New" pitchFamily="49" charset="0"/>
              </a:rPr>
              <a:t> and calculates intersections in a 3D scene</a:t>
            </a:r>
          </a:p>
          <a:p>
            <a:endParaRPr lang="en-US" sz="2200" dirty="0">
              <a:latin typeface="Courier New" pitchFamily="49" charset="0"/>
              <a:cs typeface="Courier New" pitchFamily="49" charset="0"/>
            </a:endParaRPr>
          </a:p>
        </p:txBody>
      </p:sp>
      <p:sp>
        <p:nvSpPr>
          <p:cNvPr id="4" name="Footer Placeholder 3"/>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00050"/>
            <a:ext cx="8229600" cy="457200"/>
          </a:xfrm>
        </p:spPr>
        <p:txBody>
          <a:bodyPr>
            <a:normAutofit fontScale="90000"/>
          </a:bodyPr>
          <a:lstStyle/>
          <a:p>
            <a:r>
              <a:rPr lang="en-US" dirty="0" smtClean="0"/>
              <a:t>Ray Tracing vs. Triangle Scan Conversion (2/2)</a:t>
            </a:r>
            <a:endParaRPr lang="en-US" dirty="0"/>
          </a:p>
        </p:txBody>
      </p:sp>
      <p:graphicFrame>
        <p:nvGraphicFramePr>
          <p:cNvPr id="88" name="Table 87"/>
          <p:cNvGraphicFramePr>
            <a:graphicFrameLocks noGrp="1"/>
          </p:cNvGraphicFramePr>
          <p:nvPr>
            <p:extLst>
              <p:ext uri="{D42A27DB-BD31-4B8C-83A1-F6EECF244321}">
                <p14:modId xmlns:p14="http://schemas.microsoft.com/office/powerpoint/2010/main" val="1573031585"/>
              </p:ext>
            </p:extLst>
          </p:nvPr>
        </p:nvGraphicFramePr>
        <p:xfrm>
          <a:off x="6553200" y="3238798"/>
          <a:ext cx="1316736" cy="1314152"/>
        </p:xfrm>
        <a:graphic>
          <a:graphicData uri="http://schemas.openxmlformats.org/drawingml/2006/table">
            <a:tbl>
              <a:tblPr firstRow="1" bandRow="1">
                <a:tableStyleId>{2D5ABB26-0587-4C30-8999-92F81FD0307C}</a:tableStyleId>
              </a:tblPr>
              <a:tblGrid>
                <a:gridCol w="164592"/>
                <a:gridCol w="164592"/>
                <a:gridCol w="164592"/>
                <a:gridCol w="164592"/>
                <a:gridCol w="164592"/>
                <a:gridCol w="164592"/>
                <a:gridCol w="164592"/>
                <a:gridCol w="164592"/>
              </a:tblGrid>
              <a:tr h="164269">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r>
                        <a:rPr lang="en-US" sz="500" dirty="0" smtClean="0"/>
                        <a:t>E </a:t>
                      </a:r>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r h="164269">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endParaRPr lang="en-US" sz="500" dirty="0"/>
                    </a:p>
                  </a:txBody>
                  <a:tcPr marL="38460" marR="38460" marT="14423" marB="1442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r>
            </a:tbl>
          </a:graphicData>
        </a:graphic>
      </p:graphicFrame>
      <p:sp>
        <p:nvSpPr>
          <p:cNvPr id="89" name="Right Arrow 88"/>
          <p:cNvSpPr/>
          <p:nvPr/>
        </p:nvSpPr>
        <p:spPr>
          <a:xfrm>
            <a:off x="3108960" y="3710810"/>
            <a:ext cx="3200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2857500" y="3970407"/>
            <a:ext cx="3733800" cy="353943"/>
          </a:xfrm>
          <a:prstGeom prst="rect">
            <a:avLst/>
          </a:prstGeom>
          <a:noFill/>
        </p:spPr>
        <p:txBody>
          <a:bodyPr wrap="square" rtlCol="0">
            <a:spAutoFit/>
          </a:bodyPr>
          <a:lstStyle/>
          <a:p>
            <a:r>
              <a:rPr lang="en-US" sz="1700" dirty="0" smtClean="0"/>
              <a:t>(ray intersection rendered to screen)</a:t>
            </a:r>
            <a:endParaRPr lang="en-US" sz="1700" dirty="0"/>
          </a:p>
        </p:txBody>
      </p:sp>
      <p:sp>
        <p:nvSpPr>
          <p:cNvPr id="5" name="Slide Number Placeholder 4"/>
          <p:cNvSpPr>
            <a:spLocks noGrp="1"/>
          </p:cNvSpPr>
          <p:nvPr>
            <p:ph type="sldNum" sz="quarter" idx="4"/>
          </p:nvPr>
        </p:nvSpPr>
        <p:spPr/>
        <p:txBody>
          <a:bodyPr/>
          <a:lstStyle/>
          <a:p>
            <a:fld id="{878FC6C6-EB77-4A33-8CE7-3A064FF17C51}" type="slidenum">
              <a:rPr lang="en-US" smtClean="0"/>
              <a:pPr/>
              <a:t>8</a:t>
            </a:fld>
            <a:r>
              <a:rPr lang="en-US" dirty="0" smtClean="0"/>
              <a:t> of 48</a:t>
            </a:r>
            <a:endParaRPr lang="en-US" dirty="0"/>
          </a:p>
        </p:txBody>
      </p:sp>
    </p:spTree>
    <p:extLst>
      <p:ext uri="{BB962C8B-B14F-4D97-AF65-F5344CB8AC3E}">
        <p14:creationId xmlns:p14="http://schemas.microsoft.com/office/powerpoint/2010/main" val="25380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1000"/>
                                        <p:tgtEl>
                                          <p:spTgt spid="8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animEffect transition="in" filter="fade">
                                      <p:cBhvr>
                                        <p:cTn id="45" dur="1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7" descr="Picture3"/>
          <p:cNvPicPr>
            <a:picLocks noChangeAspect="1" noChangeArrowheads="1"/>
          </p:cNvPicPr>
          <p:nvPr/>
        </p:nvPicPr>
        <p:blipFill>
          <a:blip r:embed="rId2" cstate="print"/>
          <a:srcRect/>
          <a:stretch>
            <a:fillRect/>
          </a:stretch>
        </p:blipFill>
        <p:spPr bwMode="auto">
          <a:xfrm>
            <a:off x="4648200" y="2571750"/>
            <a:ext cx="3527633" cy="1268456"/>
          </a:xfrm>
          <a:prstGeom prst="rect">
            <a:avLst/>
          </a:prstGeom>
          <a:noFill/>
          <a:ln w="9525">
            <a:noFill/>
            <a:miter lim="800000"/>
            <a:headEnd/>
            <a:tailEnd/>
          </a:ln>
        </p:spPr>
      </p:pic>
      <p:sp>
        <p:nvSpPr>
          <p:cNvPr id="5" name="Content Placeholder 4"/>
          <p:cNvSpPr>
            <a:spLocks noGrp="1"/>
          </p:cNvSpPr>
          <p:nvPr>
            <p:ph sz="quarter" idx="1"/>
          </p:nvPr>
        </p:nvSpPr>
        <p:spPr>
          <a:xfrm>
            <a:off x="396240" y="819150"/>
            <a:ext cx="8229600" cy="3600450"/>
          </a:xfrm>
        </p:spPr>
        <p:txBody>
          <a:bodyPr>
            <a:noAutofit/>
          </a:bodyPr>
          <a:lstStyle/>
          <a:p>
            <a:pPr marL="0" indent="0">
              <a:buNone/>
            </a:pPr>
            <a:r>
              <a:rPr lang="en-US" altLang="zh-TW" sz="1600" dirty="0" smtClean="0">
                <a:solidFill>
                  <a:srgbClr val="0070C0"/>
                </a:solidFill>
              </a:rPr>
              <a:t>Ray Origin</a:t>
            </a:r>
          </a:p>
          <a:p>
            <a:r>
              <a:rPr lang="en-US" altLang="zh-TW" sz="1600" dirty="0" smtClean="0"/>
              <a:t>Let’s look at geometry of the problem in normalized world space with canonical perspective frustum (i.e., </a:t>
            </a:r>
            <a:r>
              <a:rPr lang="en-US" altLang="zh-TW" sz="1600" dirty="0" smtClean="0">
                <a:solidFill>
                  <a:srgbClr val="C00000"/>
                </a:solidFill>
              </a:rPr>
              <a:t>do not apply perspective transformation</a:t>
            </a:r>
            <a:r>
              <a:rPr lang="en-US" altLang="zh-TW" sz="1600" dirty="0" smtClean="0"/>
              <a:t>)</a:t>
            </a:r>
          </a:p>
          <a:p>
            <a:r>
              <a:rPr lang="en-US" sz="1600" dirty="0" smtClean="0"/>
              <a:t>Start a ray from “eye point”: </a:t>
            </a:r>
            <a:r>
              <a:rPr lang="en-US" sz="1600" b="1" i="1" dirty="0" smtClean="0"/>
              <a:t>P</a:t>
            </a:r>
            <a:r>
              <a:rPr lang="en-US" sz="1600" dirty="0" smtClean="0"/>
              <a:t> </a:t>
            </a:r>
          </a:p>
          <a:p>
            <a:r>
              <a:rPr lang="en-US" sz="1600" dirty="0" smtClean="0"/>
              <a:t>Shoot ray in some direction </a:t>
            </a:r>
            <a:r>
              <a:rPr lang="en-US" sz="1600" b="1" i="1" dirty="0" smtClean="0"/>
              <a:t>d</a:t>
            </a:r>
            <a:r>
              <a:rPr lang="en-US" sz="1600" dirty="0" smtClean="0"/>
              <a:t> from </a:t>
            </a:r>
            <a:r>
              <a:rPr lang="en-US" sz="1600" b="1" i="1" dirty="0" smtClean="0"/>
              <a:t>P</a:t>
            </a:r>
            <a:r>
              <a:rPr lang="en-US" sz="1600" dirty="0" smtClean="0"/>
              <a:t> toward a point in film plane (a rectangle in the </a:t>
            </a:r>
            <a:r>
              <a:rPr lang="en-US" sz="1600" b="1" i="1" dirty="0" smtClean="0"/>
              <a:t>u-v</a:t>
            </a:r>
            <a:r>
              <a:rPr lang="en-US" sz="1600" dirty="0" smtClean="0"/>
              <a:t> plane in the camera’s </a:t>
            </a:r>
            <a:r>
              <a:rPr lang="en-US" sz="1600" b="1" i="1" dirty="0" err="1" smtClean="0"/>
              <a:t>uvw</a:t>
            </a:r>
            <a:r>
              <a:rPr lang="en-US" sz="1600" dirty="0" smtClean="0"/>
              <a:t> space) whose color we want to know</a:t>
            </a:r>
          </a:p>
          <a:p>
            <a:r>
              <a:rPr lang="en-US" sz="1600" dirty="0" smtClean="0"/>
              <a:t>Points along ray have form </a:t>
            </a:r>
            <a:r>
              <a:rPr lang="en-US" sz="1600" b="1" i="1" dirty="0" smtClean="0"/>
              <a:t>P</a:t>
            </a:r>
            <a:r>
              <a:rPr lang="en-US" sz="1600" dirty="0" smtClean="0"/>
              <a:t> + t</a:t>
            </a:r>
            <a:r>
              <a:rPr lang="en-US" sz="1600" b="1" i="1" dirty="0" smtClean="0"/>
              <a:t>d</a:t>
            </a:r>
            <a:r>
              <a:rPr lang="en-US" sz="1600" dirty="0" smtClean="0"/>
              <a:t> where </a:t>
            </a:r>
          </a:p>
          <a:p>
            <a:pPr lvl="1"/>
            <a:r>
              <a:rPr lang="en-US" sz="1600" b="1" i="1" dirty="0" smtClean="0"/>
              <a:t>P</a:t>
            </a:r>
            <a:r>
              <a:rPr lang="en-US" sz="1600" dirty="0" smtClean="0"/>
              <a:t> is ray’s base point: camera’s eye</a:t>
            </a:r>
          </a:p>
          <a:p>
            <a:pPr lvl="1"/>
            <a:r>
              <a:rPr lang="en-US" sz="1600" b="1" i="1" dirty="0" smtClean="0"/>
              <a:t>d</a:t>
            </a:r>
            <a:r>
              <a:rPr lang="en-US" sz="1600" dirty="0" smtClean="0"/>
              <a:t> is unit vector direction of ray</a:t>
            </a:r>
          </a:p>
          <a:p>
            <a:pPr lvl="1"/>
            <a:r>
              <a:rPr lang="en-US" sz="1600" dirty="0" smtClean="0"/>
              <a:t>t is a non-negative real number</a:t>
            </a:r>
          </a:p>
          <a:p>
            <a:r>
              <a:rPr lang="en-US" sz="1600" dirty="0" smtClean="0"/>
              <a:t>“Eye point” is center of projection in perspective view volume (view frustum)</a:t>
            </a:r>
          </a:p>
          <a:p>
            <a:r>
              <a:rPr lang="en-US" sz="1600" dirty="0" smtClean="0"/>
              <a:t>Don’t use de-</a:t>
            </a:r>
            <a:r>
              <a:rPr lang="en-US" sz="1600" dirty="0" err="1" smtClean="0"/>
              <a:t>perspectivizing</a:t>
            </a:r>
            <a:r>
              <a:rPr lang="en-US" sz="1600" dirty="0" smtClean="0"/>
              <a:t> (unhinging) step in order to avoid dealing with inverse of non-affine perspective transformation later on – stay tuned</a:t>
            </a:r>
            <a:endParaRPr lang="en-US" sz="1600" dirty="0"/>
          </a:p>
        </p:txBody>
      </p:sp>
      <p:sp>
        <p:nvSpPr>
          <p:cNvPr id="3" name="Footer Placeholder 2"/>
          <p:cNvSpPr>
            <a:spLocks noGrp="1"/>
          </p:cNvSpPr>
          <p:nvPr>
            <p:ph type="ftr" sz="quarter" idx="3"/>
          </p:nvPr>
        </p:nvSpPr>
        <p:spPr/>
        <p:txBody>
          <a:bodyPr/>
          <a:lstStyle/>
          <a:p>
            <a:r>
              <a:rPr lang="en-US" smtClean="0"/>
              <a:t>November 1, 2012</a:t>
            </a:r>
            <a:endParaRPr lang="en-US"/>
          </a:p>
        </p:txBody>
      </p:sp>
      <p:sp>
        <p:nvSpPr>
          <p:cNvPr id="2" name="Title 1"/>
          <p:cNvSpPr>
            <a:spLocks noGrp="1"/>
          </p:cNvSpPr>
          <p:nvPr>
            <p:ph type="title"/>
          </p:nvPr>
        </p:nvSpPr>
        <p:spPr>
          <a:xfrm>
            <a:off x="457200" y="457200"/>
            <a:ext cx="8229600" cy="457200"/>
          </a:xfrm>
        </p:spPr>
        <p:txBody>
          <a:bodyPr>
            <a:normAutofit fontScale="90000"/>
          </a:bodyPr>
          <a:lstStyle/>
          <a:p>
            <a:r>
              <a:rPr lang="en-US" dirty="0" smtClean="0"/>
              <a:t>Generate Primary Ray (1/4)</a:t>
            </a:r>
            <a:endParaRPr lang="en-US" dirty="0"/>
          </a:p>
        </p:txBody>
      </p:sp>
      <p:sp>
        <p:nvSpPr>
          <p:cNvPr id="4" name="Slide Number Placeholder 3"/>
          <p:cNvSpPr>
            <a:spLocks noGrp="1"/>
          </p:cNvSpPr>
          <p:nvPr>
            <p:ph type="sldNum" sz="quarter" idx="4"/>
          </p:nvPr>
        </p:nvSpPr>
        <p:spPr/>
        <p:txBody>
          <a:bodyPr/>
          <a:lstStyle/>
          <a:p>
            <a:fld id="{878FC6C6-EB77-4A33-8CE7-3A064FF17C51}" type="slidenum">
              <a:rPr lang="en-US" smtClean="0"/>
              <a:pPr/>
              <a:t>9</a:t>
            </a:fld>
            <a:r>
              <a:rPr lang="en-US" dirty="0" smtClean="0"/>
              <a:t> of 48</a:t>
            </a:r>
            <a:endParaRPr lang="en-US" dirty="0"/>
          </a:p>
        </p:txBody>
      </p:sp>
      <p:sp>
        <p:nvSpPr>
          <p:cNvPr id="7" name="Rectangle 6"/>
          <p:cNvSpPr/>
          <p:nvPr/>
        </p:nvSpPr>
        <p:spPr>
          <a:xfrm>
            <a:off x="5143500" y="3683996"/>
            <a:ext cx="381000" cy="201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57800" y="3590645"/>
            <a:ext cx="333746" cy="338554"/>
          </a:xfrm>
          <a:prstGeom prst="rect">
            <a:avLst/>
          </a:prstGeom>
          <a:noFill/>
        </p:spPr>
        <p:txBody>
          <a:bodyPr wrap="none" rtlCol="0">
            <a:spAutoFit/>
          </a:bodyPr>
          <a:lstStyle/>
          <a:p>
            <a:r>
              <a:rPr lang="en-US" sz="1600" i="1" dirty="0" smtClean="0"/>
              <a:t>w</a:t>
            </a:r>
            <a:endParaRPr lang="en-US" sz="1600" i="1" dirty="0"/>
          </a:p>
        </p:txBody>
      </p:sp>
    </p:spTree>
    <p:extLst>
      <p:ext uri="{BB962C8B-B14F-4D97-AF65-F5344CB8AC3E}">
        <p14:creationId xmlns:p14="http://schemas.microsoft.com/office/powerpoint/2010/main" val="55524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fade">
                                      <p:cBhvr>
                                        <p:cTn id="48" dur="500"/>
                                        <p:tgtEl>
                                          <p:spTgt spid="5">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animEffect transition="in" filter="fade">
                                      <p:cBhvr>
                                        <p:cTn id="53" dur="500"/>
                                        <p:tgtEl>
                                          <p:spTgt spid="5">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xEl>
                                              <p:pRg st="9" end="9"/>
                                            </p:txEl>
                                          </p:spTgt>
                                        </p:tgtEl>
                                        <p:attrNameLst>
                                          <p:attrName>style.visibility</p:attrName>
                                        </p:attrNameLst>
                                      </p:cBhvr>
                                      <p:to>
                                        <p:strVal val="visible"/>
                                      </p:to>
                                    </p:set>
                                    <p:animEffect transition="in" filter="fade">
                                      <p:cBhvr>
                                        <p:cTn id="5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8vliKU3m3X5RRyAxxgLvCJ"/>
</p:tagLst>
</file>

<file path=ppt/tags/tag10.xml><?xml version="1.0" encoding="utf-8"?>
<p:tagLst xmlns:a="http://schemas.openxmlformats.org/drawingml/2006/main" xmlns:r="http://schemas.openxmlformats.org/officeDocument/2006/relationships" xmlns:p="http://schemas.openxmlformats.org/presentationml/2006/main">
  <p:tag name="DVSHAPEID" val="AOyblfqltkd8Zh3s1Rv5hG"/>
</p:tagLst>
</file>

<file path=ppt/tags/tag11.xml><?xml version="1.0" encoding="utf-8"?>
<p:tagLst xmlns:a="http://schemas.openxmlformats.org/drawingml/2006/main" xmlns:r="http://schemas.openxmlformats.org/officeDocument/2006/relationships" xmlns:p="http://schemas.openxmlformats.org/presentationml/2006/main">
  <p:tag name="DVSHAPEID" val="D4UMeDX8B1H5AFHSnaLo4W"/>
</p:tagLst>
</file>

<file path=ppt/tags/tag12.xml><?xml version="1.0" encoding="utf-8"?>
<p:tagLst xmlns:a="http://schemas.openxmlformats.org/drawingml/2006/main" xmlns:r="http://schemas.openxmlformats.org/officeDocument/2006/relationships" xmlns:p="http://schemas.openxmlformats.org/presentationml/2006/main">
  <p:tag name="DVSHAPEID" val="ekTWolHRvxGUatgy1MokIb"/>
</p:tagLst>
</file>

<file path=ppt/tags/tag13.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4.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5.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6.xml><?xml version="1.0" encoding="utf-8"?>
<p:tagLst xmlns:a="http://schemas.openxmlformats.org/drawingml/2006/main" xmlns:r="http://schemas.openxmlformats.org/officeDocument/2006/relationships" xmlns:p="http://schemas.openxmlformats.org/presentationml/2006/main">
  <p:tag name="DVSHAPEID" val="sMGU2e1SnlVAl2zUaqrePf"/>
</p:tagLst>
</file>

<file path=ppt/tags/tag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8.xml><?xml version="1.0" encoding="utf-8"?>
<p:tagLst xmlns:a="http://schemas.openxmlformats.org/drawingml/2006/main" xmlns:r="http://schemas.openxmlformats.org/officeDocument/2006/relationships" xmlns:p="http://schemas.openxmlformats.org/presentationml/2006/main">
  <p:tag name="DVSHAPEID" val="lVGPYDuKTC1cn4sP5YSFl2"/>
</p:tagLst>
</file>

<file path=ppt/tags/tag19.xml><?xml version="1.0" encoding="utf-8"?>
<p:tagLst xmlns:a="http://schemas.openxmlformats.org/drawingml/2006/main" xmlns:r="http://schemas.openxmlformats.org/officeDocument/2006/relationships" xmlns:p="http://schemas.openxmlformats.org/presentationml/2006/main">
  <p:tag name="DVSHAPEID" val="DU1HUpI7uOE5hwvi4mdfZk"/>
</p:tagLst>
</file>

<file path=ppt/tags/tag2.xml><?xml version="1.0" encoding="utf-8"?>
<p:tagLst xmlns:a="http://schemas.openxmlformats.org/drawingml/2006/main" xmlns:r="http://schemas.openxmlformats.org/officeDocument/2006/relationships" xmlns:p="http://schemas.openxmlformats.org/presentationml/2006/main">
  <p:tag name="DVSHAPEID" val="QeFkNAHDC239JaItBhpktG"/>
</p:tagLst>
</file>

<file path=ppt/tags/tag20.xml><?xml version="1.0" encoding="utf-8"?>
<p:tagLst xmlns:a="http://schemas.openxmlformats.org/drawingml/2006/main" xmlns:r="http://schemas.openxmlformats.org/officeDocument/2006/relationships" xmlns:p="http://schemas.openxmlformats.org/presentationml/2006/main">
  <p:tag name="DVSHAPEID" val="qNuWhReL8VWiiMOhI41M7d"/>
</p:tagLst>
</file>

<file path=ppt/tags/tag21.xml><?xml version="1.0" encoding="utf-8"?>
<p:tagLst xmlns:a="http://schemas.openxmlformats.org/drawingml/2006/main" xmlns:r="http://schemas.openxmlformats.org/officeDocument/2006/relationships" xmlns:p="http://schemas.openxmlformats.org/presentationml/2006/main">
  <p:tag name="DVSHAPEID" val="xhNVjMTvs63juecY8QSJGJ"/>
</p:tagLst>
</file>

<file path=ppt/tags/tag22.xml><?xml version="1.0" encoding="utf-8"?>
<p:tagLst xmlns:a="http://schemas.openxmlformats.org/drawingml/2006/main" xmlns:r="http://schemas.openxmlformats.org/officeDocument/2006/relationships" xmlns:p="http://schemas.openxmlformats.org/presentationml/2006/main">
  <p:tag name="DVSHAPEID" val="8YeJuND8dcccfc8myrRCtQ"/>
</p:tagLst>
</file>

<file path=ppt/tags/tag23.xml><?xml version="1.0" encoding="utf-8"?>
<p:tagLst xmlns:a="http://schemas.openxmlformats.org/drawingml/2006/main" xmlns:r="http://schemas.openxmlformats.org/officeDocument/2006/relationships" xmlns:p="http://schemas.openxmlformats.org/presentationml/2006/main">
  <p:tag name="DVSHAPEID" val="fYiz4KWbToxO9OGAh5SjSQ"/>
</p:tagLst>
</file>

<file path=ppt/tags/tag24.xml><?xml version="1.0" encoding="utf-8"?>
<p:tagLst xmlns:a="http://schemas.openxmlformats.org/drawingml/2006/main" xmlns:r="http://schemas.openxmlformats.org/officeDocument/2006/relationships" xmlns:p="http://schemas.openxmlformats.org/presentationml/2006/main">
  <p:tag name="DVSHAPEID" val="7hYZPLiqR3fhJfqVJTb2jN"/>
</p:tagLst>
</file>

<file path=ppt/tags/tag25.xml><?xml version="1.0" encoding="utf-8"?>
<p:tagLst xmlns:a="http://schemas.openxmlformats.org/drawingml/2006/main" xmlns:r="http://schemas.openxmlformats.org/officeDocument/2006/relationships" xmlns:p="http://schemas.openxmlformats.org/presentationml/2006/main">
  <p:tag name="DVSHAPEID" val="Fr3kFXaLK9YpR1B5VbTsxt"/>
</p:tagLst>
</file>

<file path=ppt/tags/tag26.xml><?xml version="1.0" encoding="utf-8"?>
<p:tagLst xmlns:a="http://schemas.openxmlformats.org/drawingml/2006/main" xmlns:r="http://schemas.openxmlformats.org/officeDocument/2006/relationships" xmlns:p="http://schemas.openxmlformats.org/presentationml/2006/main">
  <p:tag name="DVSHAPEID" val="yR5q9mmY8QwjBxWv5kg6j6"/>
</p:tagLst>
</file>

<file path=ppt/tags/tag27.xml><?xml version="1.0" encoding="utf-8"?>
<p:tagLst xmlns:a="http://schemas.openxmlformats.org/drawingml/2006/main" xmlns:r="http://schemas.openxmlformats.org/officeDocument/2006/relationships" xmlns:p="http://schemas.openxmlformats.org/presentationml/2006/main">
  <p:tag name="DVSHAPEID" val="jjopjEXZ9QgcScefONpL08"/>
</p:tagLst>
</file>

<file path=ppt/tags/tag28.xml><?xml version="1.0" encoding="utf-8"?>
<p:tagLst xmlns:a="http://schemas.openxmlformats.org/drawingml/2006/main" xmlns:r="http://schemas.openxmlformats.org/officeDocument/2006/relationships" xmlns:p="http://schemas.openxmlformats.org/presentationml/2006/main">
  <p:tag name="DVSHAPEID" val="Syp38q5ybrasyL2J2I08GG"/>
</p:tagLst>
</file>

<file path=ppt/tags/tag29.xml><?xml version="1.0" encoding="utf-8"?>
<p:tagLst xmlns:a="http://schemas.openxmlformats.org/drawingml/2006/main" xmlns:r="http://schemas.openxmlformats.org/officeDocument/2006/relationships" xmlns:p="http://schemas.openxmlformats.org/presentationml/2006/main">
  <p:tag name="DVSHAPEID" val="2pFKgQwtHy5brP0gvxTAEP"/>
</p:tagLst>
</file>

<file path=ppt/tags/tag3.xml><?xml version="1.0" encoding="utf-8"?>
<p:tagLst xmlns:a="http://schemas.openxmlformats.org/drawingml/2006/main" xmlns:r="http://schemas.openxmlformats.org/officeDocument/2006/relationships" xmlns:p="http://schemas.openxmlformats.org/presentationml/2006/main">
  <p:tag name="DVSHAPEID" val="8yeXSpjt96aoF6Cq6tEpl2"/>
</p:tagLst>
</file>

<file path=ppt/tags/tag30.xml><?xml version="1.0" encoding="utf-8"?>
<p:tagLst xmlns:a="http://schemas.openxmlformats.org/drawingml/2006/main" xmlns:r="http://schemas.openxmlformats.org/officeDocument/2006/relationships" xmlns:p="http://schemas.openxmlformats.org/presentationml/2006/main">
  <p:tag name="DVSHAPEID" val="1pEtc4KGKSrcv0oo9f2IKC"/>
</p:tagLst>
</file>

<file path=ppt/tags/tag31.xml><?xml version="1.0" encoding="utf-8"?>
<p:tagLst xmlns:a="http://schemas.openxmlformats.org/drawingml/2006/main" xmlns:r="http://schemas.openxmlformats.org/officeDocument/2006/relationships" xmlns:p="http://schemas.openxmlformats.org/presentationml/2006/main">
  <p:tag name="DVSHAPEID" val="nmkcJMdte61dnf5MDrI0Nc"/>
</p:tagLst>
</file>

<file path=ppt/tags/tag32.xml><?xml version="1.0" encoding="utf-8"?>
<p:tagLst xmlns:a="http://schemas.openxmlformats.org/drawingml/2006/main" xmlns:r="http://schemas.openxmlformats.org/officeDocument/2006/relationships" xmlns:p="http://schemas.openxmlformats.org/presentationml/2006/main">
  <p:tag name="DVSHAPEID" val="JfkZS6nEyW5p2h90lYthDl"/>
</p:tagLst>
</file>

<file path=ppt/tags/tag33.xml><?xml version="1.0" encoding="utf-8"?>
<p:tagLst xmlns:a="http://schemas.openxmlformats.org/drawingml/2006/main" xmlns:r="http://schemas.openxmlformats.org/officeDocument/2006/relationships" xmlns:p="http://schemas.openxmlformats.org/presentationml/2006/main">
  <p:tag name="DVSHAPEID" val="bhC8imCA0JOaD4RJU65Ax5"/>
</p:tagLst>
</file>

<file path=ppt/tags/tag34.xml><?xml version="1.0" encoding="utf-8"?>
<p:tagLst xmlns:a="http://schemas.openxmlformats.org/drawingml/2006/main" xmlns:r="http://schemas.openxmlformats.org/officeDocument/2006/relationships" xmlns:p="http://schemas.openxmlformats.org/presentationml/2006/main">
  <p:tag name="DVSHAPEID" val="7XcODC6Kwwzo42mJN01XVl"/>
</p:tagLst>
</file>

<file path=ppt/tags/tag35.xml><?xml version="1.0" encoding="utf-8"?>
<p:tagLst xmlns:a="http://schemas.openxmlformats.org/drawingml/2006/main" xmlns:r="http://schemas.openxmlformats.org/officeDocument/2006/relationships" xmlns:p="http://schemas.openxmlformats.org/presentationml/2006/main">
  <p:tag name="DVSHAPEID" val="BSD48B3mb2N5aFVuJZugch"/>
</p:tagLst>
</file>

<file path=ppt/tags/tag36.xml><?xml version="1.0" encoding="utf-8"?>
<p:tagLst xmlns:a="http://schemas.openxmlformats.org/drawingml/2006/main" xmlns:r="http://schemas.openxmlformats.org/officeDocument/2006/relationships" xmlns:p="http://schemas.openxmlformats.org/presentationml/2006/main">
  <p:tag name="DVSHAPEID" val="Ae0Pnaj4zz9LmkazuvGakw"/>
</p:tagLst>
</file>

<file path=ppt/tags/tag37.xml><?xml version="1.0" encoding="utf-8"?>
<p:tagLst xmlns:a="http://schemas.openxmlformats.org/drawingml/2006/main" xmlns:r="http://schemas.openxmlformats.org/officeDocument/2006/relationships" xmlns:p="http://schemas.openxmlformats.org/presentationml/2006/main">
  <p:tag name="DVSHAPEID" val="AYSHNjh1tF9jhp3jeT37td"/>
</p:tagLst>
</file>

<file path=ppt/tags/tag38.xml><?xml version="1.0" encoding="utf-8"?>
<p:tagLst xmlns:a="http://schemas.openxmlformats.org/drawingml/2006/main" xmlns:r="http://schemas.openxmlformats.org/officeDocument/2006/relationships" xmlns:p="http://schemas.openxmlformats.org/presentationml/2006/main">
  <p:tag name="DVSHAPEID" val="WojBj9vZz2X4D2WFnZMx6t"/>
</p:tagLst>
</file>

<file path=ppt/tags/tag39.xml><?xml version="1.0" encoding="utf-8"?>
<p:tagLst xmlns:a="http://schemas.openxmlformats.org/drawingml/2006/main" xmlns:r="http://schemas.openxmlformats.org/officeDocument/2006/relationships" xmlns:p="http://schemas.openxmlformats.org/presentationml/2006/main">
  <p:tag name="DVSHAPEID" val="C23LwagN6c2n1uoc08vu66"/>
</p:tagLst>
</file>

<file path=ppt/tags/tag4.xml><?xml version="1.0" encoding="utf-8"?>
<p:tagLst xmlns:a="http://schemas.openxmlformats.org/drawingml/2006/main" xmlns:r="http://schemas.openxmlformats.org/officeDocument/2006/relationships" xmlns:p="http://schemas.openxmlformats.org/presentationml/2006/main">
  <p:tag name="DVSHAPEID" val="OHOpP4Eu5ifa665PHik8TX"/>
</p:tagLst>
</file>

<file path=ppt/tags/tag40.xml><?xml version="1.0" encoding="utf-8"?>
<p:tagLst xmlns:a="http://schemas.openxmlformats.org/drawingml/2006/main" xmlns:r="http://schemas.openxmlformats.org/officeDocument/2006/relationships" xmlns:p="http://schemas.openxmlformats.org/presentationml/2006/main">
  <p:tag name="DVSHAPEID" val="mdL0myv3lW7tLgxxCkIMVK"/>
</p:tagLst>
</file>

<file path=ppt/tags/tag41.xml><?xml version="1.0" encoding="utf-8"?>
<p:tagLst xmlns:a="http://schemas.openxmlformats.org/drawingml/2006/main" xmlns:r="http://schemas.openxmlformats.org/officeDocument/2006/relationships" xmlns:p="http://schemas.openxmlformats.org/presentationml/2006/main">
  <p:tag name="DVSHAPEID" val="1g1shaZD1CnvGP0wOIh3R6"/>
</p:tagLst>
</file>

<file path=ppt/tags/tag42.xml><?xml version="1.0" encoding="utf-8"?>
<p:tagLst xmlns:a="http://schemas.openxmlformats.org/drawingml/2006/main" xmlns:r="http://schemas.openxmlformats.org/officeDocument/2006/relationships" xmlns:p="http://schemas.openxmlformats.org/presentationml/2006/main">
  <p:tag name="DVSHAPEID" val="gyI7EsvbLjbBcvZThl3HVu"/>
</p:tagLst>
</file>

<file path=ppt/tags/tag43.xml><?xml version="1.0" encoding="utf-8"?>
<p:tagLst xmlns:a="http://schemas.openxmlformats.org/drawingml/2006/main" xmlns:r="http://schemas.openxmlformats.org/officeDocument/2006/relationships" xmlns:p="http://schemas.openxmlformats.org/presentationml/2006/main">
  <p:tag name="DVSHAPEID" val="5fzIx6wZvSSU0sJ9vx8QQ3"/>
</p:tagLst>
</file>

<file path=ppt/tags/tag44.xml><?xml version="1.0" encoding="utf-8"?>
<p:tagLst xmlns:a="http://schemas.openxmlformats.org/drawingml/2006/main" xmlns:r="http://schemas.openxmlformats.org/officeDocument/2006/relationships" xmlns:p="http://schemas.openxmlformats.org/presentationml/2006/main">
  <p:tag name="DVSHAPEID" val="k5DuwUrWZabLssyWUpEMOj"/>
</p:tagLst>
</file>

<file path=ppt/tags/tag45.xml><?xml version="1.0" encoding="utf-8"?>
<p:tagLst xmlns:a="http://schemas.openxmlformats.org/drawingml/2006/main" xmlns:r="http://schemas.openxmlformats.org/officeDocument/2006/relationships" xmlns:p="http://schemas.openxmlformats.org/presentationml/2006/main">
  <p:tag name="DVSHAPEID" val="Ihvwa7Pwz4E1Vu52zCyySI"/>
</p:tagLst>
</file>

<file path=ppt/tags/tag46.xml><?xml version="1.0" encoding="utf-8"?>
<p:tagLst xmlns:a="http://schemas.openxmlformats.org/drawingml/2006/main" xmlns:r="http://schemas.openxmlformats.org/officeDocument/2006/relationships" xmlns:p="http://schemas.openxmlformats.org/presentationml/2006/main">
  <p:tag name="DVSHAPEID" val="Je0gAzCIb4f0mlZ0Kj6tA6"/>
</p:tagLst>
</file>

<file path=ppt/tags/tag47.xml><?xml version="1.0" encoding="utf-8"?>
<p:tagLst xmlns:a="http://schemas.openxmlformats.org/drawingml/2006/main" xmlns:r="http://schemas.openxmlformats.org/officeDocument/2006/relationships" xmlns:p="http://schemas.openxmlformats.org/presentationml/2006/main">
  <p:tag name="DVSHAPEID" val="6qx4RSP2dfrZygwTwgTQTA"/>
</p:tagLst>
</file>

<file path=ppt/tags/tag48.xml><?xml version="1.0" encoding="utf-8"?>
<p:tagLst xmlns:a="http://schemas.openxmlformats.org/drawingml/2006/main" xmlns:r="http://schemas.openxmlformats.org/officeDocument/2006/relationships" xmlns:p="http://schemas.openxmlformats.org/presentationml/2006/main">
  <p:tag name="DVSHAPEID" val="MU7J3zReso8C7zJwHKT9QZ"/>
</p:tagLst>
</file>

<file path=ppt/tags/tag49.xml><?xml version="1.0" encoding="utf-8"?>
<p:tagLst xmlns:a="http://schemas.openxmlformats.org/drawingml/2006/main" xmlns:r="http://schemas.openxmlformats.org/officeDocument/2006/relationships" xmlns:p="http://schemas.openxmlformats.org/presentationml/2006/main">
  <p:tag name="DVSHAPEID" val="znMIuRNQzKdwDCX7PfaZN2"/>
</p:tagLst>
</file>

<file path=ppt/tags/tag5.xml><?xml version="1.0" encoding="utf-8"?>
<p:tagLst xmlns:a="http://schemas.openxmlformats.org/drawingml/2006/main" xmlns:r="http://schemas.openxmlformats.org/officeDocument/2006/relationships" xmlns:p="http://schemas.openxmlformats.org/presentationml/2006/main">
  <p:tag name="DVSHAPEID" val="ZkvBQbaWF3k5Kw8sAfOE0S"/>
</p:tagLst>
</file>

<file path=ppt/tags/tag50.xml><?xml version="1.0" encoding="utf-8"?>
<p:tagLst xmlns:a="http://schemas.openxmlformats.org/drawingml/2006/main" xmlns:r="http://schemas.openxmlformats.org/officeDocument/2006/relationships" xmlns:p="http://schemas.openxmlformats.org/presentationml/2006/main">
  <p:tag name="DVSHAPEID" val="RV8W90y9WJKMlJXk50rBOo"/>
</p:tagLst>
</file>

<file path=ppt/tags/tag51.xml><?xml version="1.0" encoding="utf-8"?>
<p:tagLst xmlns:a="http://schemas.openxmlformats.org/drawingml/2006/main" xmlns:r="http://schemas.openxmlformats.org/officeDocument/2006/relationships" xmlns:p="http://schemas.openxmlformats.org/presentationml/2006/main">
  <p:tag name="DVSHAPEID" val="pBV7zAVEYQbxwQAxHNhqNt"/>
</p:tagLst>
</file>

<file path=ppt/tags/tag52.xml><?xml version="1.0" encoding="utf-8"?>
<p:tagLst xmlns:a="http://schemas.openxmlformats.org/drawingml/2006/main" xmlns:r="http://schemas.openxmlformats.org/officeDocument/2006/relationships" xmlns:p="http://schemas.openxmlformats.org/presentationml/2006/main">
  <p:tag name="DVSHAPEID" val="MRgdaua9ycdswx01qYeiKT"/>
</p:tagLst>
</file>

<file path=ppt/tags/tag53.xml><?xml version="1.0" encoding="utf-8"?>
<p:tagLst xmlns:a="http://schemas.openxmlformats.org/drawingml/2006/main" xmlns:r="http://schemas.openxmlformats.org/officeDocument/2006/relationships" xmlns:p="http://schemas.openxmlformats.org/presentationml/2006/main">
  <p:tag name="DVSHAPEID" val="ANd6JxiEjoAVP4QlpquOiZ"/>
</p:tagLst>
</file>

<file path=ppt/tags/tag54.xml><?xml version="1.0" encoding="utf-8"?>
<p:tagLst xmlns:a="http://schemas.openxmlformats.org/drawingml/2006/main" xmlns:r="http://schemas.openxmlformats.org/officeDocument/2006/relationships" xmlns:p="http://schemas.openxmlformats.org/presentationml/2006/main">
  <p:tag name="DVSHAPEID" val="k3k2xGmjcuISgtZ4KCQUSO"/>
</p:tagLst>
</file>

<file path=ppt/tags/tag55.xml><?xml version="1.0" encoding="utf-8"?>
<p:tagLst xmlns:a="http://schemas.openxmlformats.org/drawingml/2006/main" xmlns:r="http://schemas.openxmlformats.org/officeDocument/2006/relationships" xmlns:p="http://schemas.openxmlformats.org/presentationml/2006/main">
  <p:tag name="DVSHAPEID" val="RBIVa4yNOVABtaMH0Ch0c6"/>
</p:tagLst>
</file>

<file path=ppt/tags/tag56.xml><?xml version="1.0" encoding="utf-8"?>
<p:tagLst xmlns:a="http://schemas.openxmlformats.org/drawingml/2006/main" xmlns:r="http://schemas.openxmlformats.org/officeDocument/2006/relationships" xmlns:p="http://schemas.openxmlformats.org/presentationml/2006/main">
  <p:tag name="DVSHAPEID" val="cWOnmlFRYo7vbIkBvhKoGN"/>
</p:tagLst>
</file>

<file path=ppt/tags/tag57.xml><?xml version="1.0" encoding="utf-8"?>
<p:tagLst xmlns:a="http://schemas.openxmlformats.org/drawingml/2006/main" xmlns:r="http://schemas.openxmlformats.org/officeDocument/2006/relationships" xmlns:p="http://schemas.openxmlformats.org/presentationml/2006/main">
  <p:tag name="DVSHAPEID" val="iEZPi3CeCSCLoM6MId8WXc"/>
</p:tagLst>
</file>

<file path=ppt/tags/tag58.xml><?xml version="1.0" encoding="utf-8"?>
<p:tagLst xmlns:a="http://schemas.openxmlformats.org/drawingml/2006/main" xmlns:r="http://schemas.openxmlformats.org/officeDocument/2006/relationships" xmlns:p="http://schemas.openxmlformats.org/presentationml/2006/main">
  <p:tag name="DVSHAPEID" val="tYZ3mo60fOppD9nx3BfJMf"/>
</p:tagLst>
</file>

<file path=ppt/tags/tag6.xml><?xml version="1.0" encoding="utf-8"?>
<p:tagLst xmlns:a="http://schemas.openxmlformats.org/drawingml/2006/main" xmlns:r="http://schemas.openxmlformats.org/officeDocument/2006/relationships" xmlns:p="http://schemas.openxmlformats.org/presentationml/2006/main">
  <p:tag name="DVSHAPEID" val="8u0vkhLm5d9QIuUddtk9Cc"/>
</p:tagLst>
</file>

<file path=ppt/tags/tag7.xml><?xml version="1.0" encoding="utf-8"?>
<p:tagLst xmlns:a="http://schemas.openxmlformats.org/drawingml/2006/main" xmlns:r="http://schemas.openxmlformats.org/officeDocument/2006/relationships" xmlns:p="http://schemas.openxmlformats.org/presentationml/2006/main">
  <p:tag name="DVSHAPEID" val="UAjUCTCrYjeI4sK3Il3ZU5"/>
</p:tagLst>
</file>

<file path=ppt/tags/tag8.xml><?xml version="1.0" encoding="utf-8"?>
<p:tagLst xmlns:a="http://schemas.openxmlformats.org/drawingml/2006/main" xmlns:r="http://schemas.openxmlformats.org/officeDocument/2006/relationships" xmlns:p="http://schemas.openxmlformats.org/presentationml/2006/main">
  <p:tag name="DVSHAPEID" val="RelBa6jEEYe2ZdkCK8ISRW"/>
</p:tagLst>
</file>

<file path=ppt/tags/tag9.xml><?xml version="1.0" encoding="utf-8"?>
<p:tagLst xmlns:a="http://schemas.openxmlformats.org/drawingml/2006/main" xmlns:r="http://schemas.openxmlformats.org/officeDocument/2006/relationships" xmlns:p="http://schemas.openxmlformats.org/presentationml/2006/main">
  <p:tag name="DVSHAPEID" val="2atf3JqbKxhstTesOII0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00_intro</Template>
  <TotalTime>7805</TotalTime>
  <Words>4293</Words>
  <Application>Microsoft Office PowerPoint</Application>
  <PresentationFormat>On-screen Show (16:9)</PresentationFormat>
  <Paragraphs>735</Paragraphs>
  <Slides>48</Slides>
  <Notes>2</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64" baseType="lpstr">
      <vt:lpstr>Arial</vt:lpstr>
      <vt:lpstr>Wingdings</vt:lpstr>
      <vt:lpstr>Segoe UI</vt:lpstr>
      <vt:lpstr>Times New Roman</vt:lpstr>
      <vt:lpstr>新細明體</vt:lpstr>
      <vt:lpstr>Courier New</vt:lpstr>
      <vt:lpstr>Droid Sans</vt:lpstr>
      <vt:lpstr>Verdana</vt:lpstr>
      <vt:lpstr>Cambria</vt:lpstr>
      <vt:lpstr>Symbol</vt:lpstr>
      <vt:lpstr>Calibri</vt:lpstr>
      <vt:lpstr>Wingdings 3</vt:lpstr>
      <vt:lpstr>Cambria Math</vt:lpstr>
      <vt:lpstr>CS123 Theme</vt:lpstr>
      <vt:lpstr>Equation</vt:lpstr>
      <vt:lpstr>Image</vt:lpstr>
      <vt:lpstr>Ray Tracing</vt:lpstr>
      <vt:lpstr>Reading</vt:lpstr>
      <vt:lpstr>Introduction</vt:lpstr>
      <vt:lpstr>Origins of Ray Tracing</vt:lpstr>
      <vt:lpstr>What is a Raytracer?</vt:lpstr>
      <vt:lpstr>Ray Tracing Fundamentals</vt:lpstr>
      <vt:lpstr>Ray Tracing vs. Triangle Scan Conversion (1/2)</vt:lpstr>
      <vt:lpstr>Ray Tracing vs. Triangle Scan Conversion (2/2)</vt:lpstr>
      <vt:lpstr>Generate Primary Ray (1/4)</vt:lpstr>
      <vt:lpstr>Generate Primary Ray (2/4)</vt:lpstr>
      <vt:lpstr>Generate Primary Ray (3/4)</vt:lpstr>
      <vt:lpstr>Generate Primary Ray (4/4)</vt:lpstr>
      <vt:lpstr>Ray-Object Intersection (1/5)</vt:lpstr>
      <vt:lpstr>Ray-Object Intersection (2/5)</vt:lpstr>
      <vt:lpstr>An Explicit Example (1/3)</vt:lpstr>
      <vt:lpstr>An Explicit Example (2/3)</vt:lpstr>
      <vt:lpstr>An Explicit Example (3/3)</vt:lpstr>
      <vt:lpstr>Ray-Object Intersection (3/5)</vt:lpstr>
      <vt:lpstr>Ray-Object Intersection (4/5)</vt:lpstr>
      <vt:lpstr>Ray-Object Intersection (5/5)</vt:lpstr>
      <vt:lpstr>World Space Intersection</vt:lpstr>
      <vt:lpstr>Object Space Intersection</vt:lpstr>
      <vt:lpstr>World Space vs. Object Space</vt:lpstr>
      <vt:lpstr>Normal Vectors at Intersection Points (1/4)</vt:lpstr>
      <vt:lpstr>Normal Vectors at Intersection Points (2/4)</vt:lpstr>
      <vt:lpstr>Normal Vectors at Intersection Points (3/4)</vt:lpstr>
      <vt:lpstr>Normal Vectors at Intersection Points (4/4)</vt:lpstr>
      <vt:lpstr>Transforming Normals (1/4)</vt:lpstr>
      <vt:lpstr>Transforming Normals (2/4)</vt:lpstr>
      <vt:lpstr>Transforming Normals (3/4)</vt:lpstr>
      <vt:lpstr>Transforming Normals (4/4)</vt:lpstr>
      <vt:lpstr>Summary – putting it all together</vt:lpstr>
      <vt:lpstr>Shadows</vt:lpstr>
      <vt:lpstr>Recursive Ray Tracing Example</vt:lpstr>
      <vt:lpstr>Recursive Ray Tracing (1/4)</vt:lpstr>
      <vt:lpstr>Recursive Ray Tracing (2/4)</vt:lpstr>
      <vt:lpstr>Recursive Ray Tracing (3/4)</vt:lpstr>
      <vt:lpstr>Recursive Ray Tracing (4/4)</vt:lpstr>
      <vt:lpstr>Transparent Surfaces (1/2)</vt:lpstr>
      <vt:lpstr>Transparent Surfaces (2/2)</vt:lpstr>
      <vt:lpstr>Choosing Samples (1/2)</vt:lpstr>
      <vt:lpstr>Choosing Samples (2/2)</vt:lpstr>
      <vt:lpstr>Supersampling example</vt:lpstr>
      <vt:lpstr>Ray Tracing Pipeline</vt:lpstr>
      <vt:lpstr>Real-time Ray Tracing (1/2)</vt:lpstr>
      <vt:lpstr>Real-time Ray Tracing (2/2)</vt:lpstr>
      <vt:lpstr>GPU Ray Tracing</vt:lpstr>
      <vt:lpstr>POV-Ray: Pretty Pictures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Ray Tracing</dc:title>
  <dc:creator>Kevin Doo;ben@herila.net</dc:creator>
  <cp:lastModifiedBy>Alec</cp:lastModifiedBy>
  <cp:revision>366</cp:revision>
  <dcterms:created xsi:type="dcterms:W3CDTF">2010-07-10T23:53:08Z</dcterms:created>
  <dcterms:modified xsi:type="dcterms:W3CDTF">2012-10-31T16:08:52Z</dcterms:modified>
</cp:coreProperties>
</file>